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109"/>
  </p:notesMasterIdLst>
  <p:sldIdLst>
    <p:sldId id="256" r:id="rId4"/>
    <p:sldId id="258" r:id="rId5"/>
    <p:sldId id="267" r:id="rId6"/>
    <p:sldId id="265" r:id="rId7"/>
    <p:sldId id="347" r:id="rId8"/>
    <p:sldId id="348" r:id="rId9"/>
    <p:sldId id="257" r:id="rId10"/>
    <p:sldId id="349" r:id="rId11"/>
    <p:sldId id="350" r:id="rId12"/>
    <p:sldId id="351" r:id="rId13"/>
    <p:sldId id="352" r:id="rId14"/>
    <p:sldId id="259" r:id="rId15"/>
    <p:sldId id="353" r:id="rId16"/>
    <p:sldId id="354" r:id="rId17"/>
    <p:sldId id="355" r:id="rId18"/>
    <p:sldId id="356" r:id="rId19"/>
    <p:sldId id="357" r:id="rId20"/>
    <p:sldId id="358" r:id="rId21"/>
    <p:sldId id="359" r:id="rId22"/>
    <p:sldId id="360" r:id="rId23"/>
    <p:sldId id="260" r:id="rId24"/>
    <p:sldId id="262" r:id="rId25"/>
    <p:sldId id="261" r:id="rId26"/>
    <p:sldId id="263" r:id="rId27"/>
    <p:sldId id="264" r:id="rId28"/>
    <p:sldId id="266"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 id="339" r:id="rId101"/>
    <p:sldId id="340" r:id="rId102"/>
    <p:sldId id="341" r:id="rId103"/>
    <p:sldId id="342" r:id="rId104"/>
    <p:sldId id="343" r:id="rId105"/>
    <p:sldId id="344" r:id="rId106"/>
    <p:sldId id="345" r:id="rId107"/>
    <p:sldId id="346" r:id="rId108"/>
  </p:sldIdLst>
  <p:sldSz cx="9144000" cy="5143500" type="screen16x9"/>
  <p:notesSz cx="6858000" cy="9144000"/>
  <p:embeddedFontLst>
    <p:embeddedFont>
      <p:font typeface="Open Sans SemiBold" panose="020B0604020202020204" charset="0"/>
      <p:regular r:id="rId110"/>
      <p:bold r:id="rId111"/>
      <p:italic r:id="rId112"/>
      <p:boldItalic r:id="rId113"/>
    </p:embeddedFont>
    <p:embeddedFont>
      <p:font typeface="Russo One" panose="020B0604020202020204" charset="0"/>
      <p:regular r:id="rId114"/>
    </p:embeddedFont>
    <p:embeddedFont>
      <p:font typeface="Proxima Nova Semibold" panose="020B0604020202020204" charset="0"/>
      <p:regular r:id="rId115"/>
      <p:bold r:id="rId116"/>
      <p:boldItalic r:id="rId117"/>
    </p:embeddedFont>
    <p:embeddedFont>
      <p:font typeface="Vidaloka" panose="020B0604020202020204" charset="0"/>
      <p:regular r:id="rId118"/>
    </p:embeddedFont>
    <p:embeddedFont>
      <p:font typeface="Amatic SC" panose="020B0604020202020204" charset="-79"/>
      <p:regular r:id="rId119"/>
      <p:bold r:id="rId120"/>
    </p:embeddedFont>
    <p:embeddedFont>
      <p:font typeface="Oswald" panose="020B0604020202020204" charset="0"/>
      <p:regular r:id="rId121"/>
      <p:bold r:id="rId122"/>
    </p:embeddedFont>
    <p:embeddedFont>
      <p:font typeface="Proxima Nova" panose="020B0604020202020204" charset="0"/>
      <p:regular r:id="rId123"/>
      <p:bold r:id="rId124"/>
      <p:italic r:id="rId125"/>
      <p:boldItalic r:id="rId126"/>
    </p:embeddedFont>
    <p:embeddedFont>
      <p:font typeface="Merriweather Light" panose="020B0604020202020204" charset="0"/>
      <p:regular r:id="rId127"/>
      <p:bold r:id="rId128"/>
      <p:italic r:id="rId129"/>
      <p:boldItalic r:id="rId130"/>
    </p:embeddedFont>
    <p:embeddedFont>
      <p:font typeface="Lato" panose="020B0604020202020204" charset="0"/>
      <p:regular r:id="rId131"/>
      <p:bold r:id="rId132"/>
      <p:italic r:id="rId133"/>
      <p:boldItalic r:id="rId134"/>
    </p:embeddedFont>
    <p:embeddedFont>
      <p:font typeface="Crimson Text" panose="020B0604020202020204" charset="0"/>
      <p:regular r:id="rId135"/>
      <p:bold r:id="rId136"/>
      <p:italic r:id="rId137"/>
      <p:boldItalic r:id="rId138"/>
    </p:embeddedFont>
    <p:embeddedFont>
      <p:font typeface="Open Sans" panose="020B0604020202020204" charset="0"/>
      <p:regular r:id="rId139"/>
      <p:bold r:id="rId140"/>
      <p:italic r:id="rId141"/>
      <p:boldItalic r:id="rId142"/>
    </p:embeddedFont>
    <p:embeddedFont>
      <p:font typeface="Consolas" panose="020B0609020204030204" pitchFamily="49" charset="0"/>
      <p:regular r:id="rId143"/>
      <p:bold r:id="rId144"/>
      <p:italic r:id="rId145"/>
      <p:boldItalic r:id="rId146"/>
    </p:embeddedFont>
    <p:embeddedFont>
      <p:font typeface="Calibri" panose="020F0502020204030204" pitchFamily="34" charset="0"/>
      <p:regular r:id="rId147"/>
      <p:bold r:id="rId148"/>
      <p:italic r:id="rId149"/>
      <p:boldItalic r:id="rId150"/>
    </p:embeddedFont>
    <p:embeddedFont>
      <p:font typeface="Montserrat" panose="020B0604020202020204" charset="0"/>
      <p:regular r:id="rId151"/>
      <p:bold r:id="rId152"/>
      <p:italic r:id="rId153"/>
      <p:boldItalic r:id="rId154"/>
    </p:embeddedFont>
    <p:embeddedFont>
      <p:font typeface="Mako" panose="020B0604020202020204" charset="0"/>
      <p:regular r:id="rId155"/>
    </p:embeddedFont>
    <p:embeddedFont>
      <p:font typeface="Roboto Medium" panose="020B0604020202020204" charset="0"/>
      <p:regular r:id="rId156"/>
      <p:bold r:id="rId157"/>
      <p:italic r:id="rId158"/>
      <p:boldItalic r:id="rId159"/>
    </p:embeddedFont>
    <p:embeddedFont>
      <p:font typeface="PT Sans" panose="020B0604020202020204" charset="0"/>
      <p:regular r:id="rId160"/>
      <p:bold r:id="rId161"/>
      <p:italic r:id="rId162"/>
      <p:boldItalic r:id="rId1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426B28-8646-44D9-9C52-A988CB586E4B}">
  <a:tblStyle styleId="{E3426B28-8646-44D9-9C52-A988CB586E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8.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3.fntdata"/><Relationship Id="rId133" Type="http://schemas.openxmlformats.org/officeDocument/2006/relationships/font" Target="fonts/font24.fntdata"/><Relationship Id="rId138" Type="http://schemas.openxmlformats.org/officeDocument/2006/relationships/font" Target="fonts/font29.fntdata"/><Relationship Id="rId154" Type="http://schemas.openxmlformats.org/officeDocument/2006/relationships/font" Target="fonts/font45.fntdata"/><Relationship Id="rId159" Type="http://schemas.openxmlformats.org/officeDocument/2006/relationships/font" Target="fonts/font50.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4.fntdata"/><Relationship Id="rId128" Type="http://schemas.openxmlformats.org/officeDocument/2006/relationships/font" Target="fonts/font19.fntdata"/><Relationship Id="rId144" Type="http://schemas.openxmlformats.org/officeDocument/2006/relationships/font" Target="fonts/font35.fntdata"/><Relationship Id="rId149" Type="http://schemas.openxmlformats.org/officeDocument/2006/relationships/font" Target="fonts/font40.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font" Target="fonts/font51.fntdata"/><Relationship Id="rId165"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font" Target="fonts/font30.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41.fntdata"/><Relationship Id="rId155" Type="http://schemas.openxmlformats.org/officeDocument/2006/relationships/font" Target="fonts/font46.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5.fntdata"/><Relationship Id="rId129" Type="http://schemas.openxmlformats.org/officeDocument/2006/relationships/font" Target="fonts/font20.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31.fntdata"/><Relationship Id="rId145" Type="http://schemas.openxmlformats.org/officeDocument/2006/relationships/font" Target="fonts/font36.fntdata"/><Relationship Id="rId161" Type="http://schemas.openxmlformats.org/officeDocument/2006/relationships/font" Target="fonts/font52.fntdata"/><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font" Target="fonts/font26.fntdata"/><Relationship Id="rId143" Type="http://schemas.openxmlformats.org/officeDocument/2006/relationships/font" Target="fonts/font34.fntdata"/><Relationship Id="rId148" Type="http://schemas.openxmlformats.org/officeDocument/2006/relationships/font" Target="fonts/font39.fntdata"/><Relationship Id="rId151" Type="http://schemas.openxmlformats.org/officeDocument/2006/relationships/font" Target="fonts/font42.fntdata"/><Relationship Id="rId156" Type="http://schemas.openxmlformats.org/officeDocument/2006/relationships/font" Target="fonts/font47.fntdata"/><Relationship Id="rId16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font" Target="fonts/font32.fntdata"/><Relationship Id="rId146" Type="http://schemas.openxmlformats.org/officeDocument/2006/relationships/font" Target="fonts/font37.fntdata"/><Relationship Id="rId167"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font" Target="fonts/font5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157" Type="http://schemas.openxmlformats.org/officeDocument/2006/relationships/font" Target="fonts/font48.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4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7.fntdata"/><Relationship Id="rId147" Type="http://schemas.openxmlformats.org/officeDocument/2006/relationships/font" Target="fonts/font3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2.fntdata"/><Relationship Id="rId142" Type="http://schemas.openxmlformats.org/officeDocument/2006/relationships/font" Target="fonts/font33.fntdata"/><Relationship Id="rId163" Type="http://schemas.openxmlformats.org/officeDocument/2006/relationships/font" Target="fonts/font5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7.fntdata"/><Relationship Id="rId137" Type="http://schemas.openxmlformats.org/officeDocument/2006/relationships/font" Target="fonts/font28.fntdata"/><Relationship Id="rId158" Type="http://schemas.openxmlformats.org/officeDocument/2006/relationships/font" Target="fonts/font49.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2.fntdata"/><Relationship Id="rId132" Type="http://schemas.openxmlformats.org/officeDocument/2006/relationships/font" Target="fonts/font23.fntdata"/><Relationship Id="rId153" Type="http://schemas.openxmlformats.org/officeDocument/2006/relationships/font" Target="fonts/font4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2863796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859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6229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7397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0581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5246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992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02292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057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982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510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981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6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50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62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46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868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53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23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7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97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891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969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374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92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234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979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302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591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329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45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398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238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783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949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52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24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633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98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906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045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7363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907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746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84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58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175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7560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026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34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19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18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609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096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801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77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551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5610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1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93020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56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0244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340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3785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2013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494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272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0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0568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80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44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6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20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70587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7799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349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9522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3915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725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227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08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9019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794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052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37323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9721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6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151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9233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9780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7911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4825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6358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45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0915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18689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8006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9318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0826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189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7744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2844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927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199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05.xml"/><Relationship Id="rId1" Type="http://schemas.openxmlformats.org/officeDocument/2006/relationships/slideLayout" Target="../slideLayouts/slideLayout5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 Id="rId5" Type="http://schemas.openxmlformats.org/officeDocument/2006/relationships/image" Target="../media/image17.png"/><Relationship Id="rId4" Type="http://schemas.openxmlformats.org/officeDocument/2006/relationships/hyperlink" Target="https://docs.google.com/spreadsheets/d/10QS3G4BrATPi_OEm6nh8N9F_vGRrCuOLf4nfRgLgYqg/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hyperlink" Target="https://docs.google.com/spreadsheets/d/10QS3G4BrATPi_OEm6nh8N9F_vGRrCuOLf4nfRgLgYqg/cop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hyperlink" Target="https://waikato.github.io/weka-wiki/downloading_weka/"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6.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5.xml"/></Relationships>
</file>

<file path=ppt/slides/_rels/slide7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7.xml"/><Relationship Id="rId1" Type="http://schemas.openxmlformats.org/officeDocument/2006/relationships/slideLayout" Target="../slideLayouts/slideLayout46.xml"/><Relationship Id="rId4" Type="http://schemas.openxmlformats.org/officeDocument/2006/relationships/image" Target="../media/image32.jpg"/></Relationships>
</file>

<file path=ppt/slides/_rels/slide7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8.xml"/><Relationship Id="rId1" Type="http://schemas.openxmlformats.org/officeDocument/2006/relationships/slideLayout" Target="../slideLayouts/slideLayout47.xml"/><Relationship Id="rId5" Type="http://schemas.openxmlformats.org/officeDocument/2006/relationships/image" Target="../media/image35.jpg"/><Relationship Id="rId4" Type="http://schemas.openxmlformats.org/officeDocument/2006/relationships/image" Target="../media/image34.jp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83.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85.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young-businesswoman-posing-with-copy-space_12142771.htm/?utm_source=slidesgo_template&amp;utm_medium=referral-link&amp;utm_campaign=sg_resources&amp;utm_content=freepik"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hyperlink" Target="https://www.freepik.com/free-photo/women-working-together-project_11043380.htm/?utm_source=slidesgo_template&amp;utm_medium=referral-link&amp;utm_campaign=sg_resources&amp;utm_content=freepik" TargetMode="External"/><Relationship Id="rId5" Type="http://schemas.openxmlformats.org/officeDocument/2006/relationships/hyperlink" Target="https://www.freepik.com/free-photo/low-angle-businessman_121622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runette-businesswoman-posing_4337102.htm/?utm_source=slidesgo_template&amp;utm_medium=referral-link&amp;utm_campaign=sg_resources&amp;utm_content=freepik"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freepik.com/premium-photo/business-people-working-new-project-together_11043536.htm/?utm_source=slidesgo_template&amp;utm_medium=referral-link&amp;utm_campaign=sg_resources&amp;utm_content=freepik"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hyperlink" Target="https://www.freepik.com/premium-photo/front-view-business-woman-office_6083640.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premium-photo/business-man-woman-working-together-office_21075981.htm/?utm_source=slidesgo_template&amp;utm_medium=referral-link&amp;utm_campaign=sg_resources&amp;utm_content=freepik"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8.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9.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90.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9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0.gif"/><Relationship Id="rId2" Type="http://schemas.openxmlformats.org/officeDocument/2006/relationships/notesSlide" Target="../notesSlides/notesSlide91.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8.gif"/><Relationship Id="rId4" Type="http://schemas.openxmlformats.org/officeDocument/2006/relationships/image" Target="../media/image36.gif"/><Relationship Id="rId9" Type="http://schemas.openxmlformats.org/officeDocument/2006/relationships/image" Target="../media/image37.gif"/></Relationships>
</file>

<file path=ppt/slides/_rels/slide9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5.xml"/></Relationships>
</file>

<file path=ppt/slides/_rels/slide98.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40000" y="845868"/>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Data Mining Lab</a:t>
            </a:r>
            <a:endParaRPr dirty="0"/>
          </a:p>
        </p:txBody>
      </p:sp>
      <p:sp>
        <p:nvSpPr>
          <p:cNvPr id="483" name="Google Shape;483;p59"/>
          <p:cNvSpPr txBox="1">
            <a:spLocks noGrp="1"/>
          </p:cNvSpPr>
          <p:nvPr>
            <p:ph type="subTitle" idx="1"/>
          </p:nvPr>
        </p:nvSpPr>
        <p:spPr>
          <a:xfrm>
            <a:off x="1040000" y="2948475"/>
            <a:ext cx="7064100" cy="44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solidFill>
                  <a:schemeClr val="dk1"/>
                </a:solidFill>
              </a:rPr>
              <a:t> - Using WEKA Tool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2"/>
                                        </p:tgtEl>
                                        <p:attrNameLst>
                                          <p:attrName>style.visibility</p:attrName>
                                        </p:attrNameLst>
                                      </p:cBhvr>
                                      <p:to>
                                        <p:strVal val="visible"/>
                                      </p:to>
                                    </p:set>
                                    <p:anim calcmode="lin" valueType="num">
                                      <p:cBhvr additive="base">
                                        <p:cTn id="7" dur="1000"/>
                                        <p:tgtEl>
                                          <p:spTgt spid="482"/>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3"/>
                                        </p:tgtEl>
                                        <p:attrNameLst>
                                          <p:attrName>style.visibility</p:attrName>
                                        </p:attrNameLst>
                                      </p:cBhvr>
                                      <p:to>
                                        <p:strVal val="visible"/>
                                      </p:to>
                                    </p:set>
                                    <p:anim calcmode="lin" valueType="num">
                                      <p:cBhvr additive="base">
                                        <p:cTn id="10"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59215"/>
            <a:ext cx="3251556" cy="738664"/>
          </a:xfrm>
          <a:prstGeom prst="rect">
            <a:avLst/>
          </a:prstGeom>
          <a:noFill/>
        </p:spPr>
        <p:txBody>
          <a:bodyPr wrap="square" rtlCol="0">
            <a:spAutoFit/>
          </a:bodyPr>
          <a:lstStyle/>
          <a:p>
            <a:r>
              <a:rPr lang="en-US" dirty="0" err="1" smtClean="0"/>
              <a:t>Weka</a:t>
            </a:r>
            <a:r>
              <a:rPr lang="en-US" dirty="0" smtClean="0"/>
              <a:t> also supports other file formats, one can be selected while opening the file.</a:t>
            </a:r>
            <a:endParaRPr lang="en-IN" dirty="0"/>
          </a:p>
        </p:txBody>
      </p:sp>
      <p:grpSp>
        <p:nvGrpSpPr>
          <p:cNvPr id="16" name="Group 15"/>
          <p:cNvGrpSpPr/>
          <p:nvPr/>
        </p:nvGrpSpPr>
        <p:grpSpPr>
          <a:xfrm>
            <a:off x="3890045" y="1757609"/>
            <a:ext cx="5084846" cy="2971554"/>
            <a:chOff x="3890045" y="1757609"/>
            <a:chExt cx="5084846" cy="2971554"/>
          </a:xfrm>
        </p:grpSpPr>
        <p:grpSp>
          <p:nvGrpSpPr>
            <p:cNvPr id="13" name="Group 12"/>
            <p:cNvGrpSpPr/>
            <p:nvPr/>
          </p:nvGrpSpPr>
          <p:grpSpPr>
            <a:xfrm>
              <a:off x="4300536" y="1757609"/>
              <a:ext cx="4674355" cy="2971554"/>
              <a:chOff x="4300536" y="1757609"/>
              <a:chExt cx="4674355" cy="2971554"/>
            </a:xfrm>
          </p:grpSpPr>
          <p:pic>
            <p:nvPicPr>
              <p:cNvPr id="10" name="Picture 9"/>
              <p:cNvPicPr>
                <a:picLocks noChangeAspect="1"/>
              </p:cNvPicPr>
              <p:nvPr/>
            </p:nvPicPr>
            <p:blipFill>
              <a:blip r:embed="rId3"/>
              <a:stretch>
                <a:fillRect/>
              </a:stretch>
            </p:blipFill>
            <p:spPr>
              <a:xfrm>
                <a:off x="4300536" y="1757609"/>
                <a:ext cx="4674355" cy="2971554"/>
              </a:xfrm>
              <a:prstGeom prst="rect">
                <a:avLst/>
              </a:prstGeom>
            </p:spPr>
          </p:pic>
          <p:cxnSp>
            <p:nvCxnSpPr>
              <p:cNvPr id="12" name="Straight Arrow Connector 11"/>
              <p:cNvCxnSpPr/>
              <p:nvPr/>
            </p:nvCxnSpPr>
            <p:spPr>
              <a:xfrm>
                <a:off x="4650581" y="2143125"/>
                <a:ext cx="471488" cy="35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p:cNvCxnSpPr>
              <a:stCxn id="2" idx="3"/>
            </p:cNvCxnSpPr>
            <p:nvPr/>
          </p:nvCxnSpPr>
          <p:spPr>
            <a:xfrm>
              <a:off x="3890045" y="3028547"/>
              <a:ext cx="1353468" cy="94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67028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278731" y="2340353"/>
            <a:ext cx="4114094"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Data Preprocessing </a:t>
            </a:r>
            <a:endParaRPr sz="36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a:t>
            </a:r>
            <a:r>
              <a:rPr lang="en" sz="3200" dirty="0"/>
              <a:t>1</a:t>
            </a:r>
            <a:endParaRPr sz="3200" dirty="0"/>
          </a:p>
        </p:txBody>
      </p:sp>
    </p:spTree>
    <p:extLst>
      <p:ext uri="{BB962C8B-B14F-4D97-AF65-F5344CB8AC3E}">
        <p14:creationId xmlns:p14="http://schemas.microsoft.com/office/powerpoint/2010/main" val="356467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62"/>
          <p:cNvSpPr txBox="1">
            <a:spLocks noGrp="1"/>
          </p:cNvSpPr>
          <p:nvPr>
            <p:ph type="subTitle" idx="1"/>
          </p:nvPr>
        </p:nvSpPr>
        <p:spPr>
          <a:xfrm>
            <a:off x="748575"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Load the labor.arff dataset and explore it.</a:t>
            </a:r>
            <a:endParaRPr dirty="0"/>
          </a:p>
        </p:txBody>
      </p:sp>
      <p:sp>
        <p:nvSpPr>
          <p:cNvPr id="513" name="Google Shape;513;p62"/>
          <p:cNvSpPr txBox="1">
            <a:spLocks noGrp="1"/>
          </p:cNvSpPr>
          <p:nvPr>
            <p:ph type="subTitle" idx="8"/>
          </p:nvPr>
        </p:nvSpPr>
        <p:spPr>
          <a:xfrm>
            <a:off x="6116175" y="272331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Normalization / Standardization</a:t>
            </a:r>
            <a:endParaRPr dirty="0"/>
          </a:p>
        </p:txBody>
      </p:sp>
      <p:sp>
        <p:nvSpPr>
          <p:cNvPr id="514" name="Google Shape;514;p62"/>
          <p:cNvSpPr txBox="1">
            <a:spLocks noGrp="1"/>
          </p:cNvSpPr>
          <p:nvPr>
            <p:ph type="title" idx="4"/>
          </p:nvPr>
        </p:nvSpPr>
        <p:spPr>
          <a:xfrm>
            <a:off x="41279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6" name="Google Shape;516;p62"/>
          <p:cNvSpPr txBox="1">
            <a:spLocks noGrp="1"/>
          </p:cNvSpPr>
          <p:nvPr>
            <p:ph type="title" idx="2"/>
          </p:nvPr>
        </p:nvSpPr>
        <p:spPr>
          <a:xfrm>
            <a:off x="14441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8" name="Google Shape;518;p62"/>
          <p:cNvSpPr txBox="1">
            <a:spLocks noGrp="1"/>
          </p:cNvSpPr>
          <p:nvPr>
            <p:ph type="subTitle" idx="5"/>
          </p:nvPr>
        </p:nvSpPr>
        <p:spPr>
          <a:xfrm>
            <a:off x="3360938" y="2741967"/>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smtClean="0"/>
              <a:t>Handling missing values</a:t>
            </a:r>
            <a:endParaRPr dirty="0"/>
          </a:p>
        </p:txBody>
      </p:sp>
      <p:sp>
        <p:nvSpPr>
          <p:cNvPr id="520" name="Google Shape;520;p62"/>
          <p:cNvSpPr txBox="1">
            <a:spLocks noGrp="1"/>
          </p:cNvSpPr>
          <p:nvPr>
            <p:ph type="title" idx="7"/>
          </p:nvPr>
        </p:nvSpPr>
        <p:spPr>
          <a:xfrm>
            <a:off x="6811700" y="18668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9" name="Google Shape;529;p62"/>
          <p:cNvSpPr txBox="1">
            <a:spLocks noGrp="1"/>
          </p:cNvSpPr>
          <p:nvPr>
            <p:ph type="title" idx="21"/>
          </p:nvPr>
        </p:nvSpPr>
        <p:spPr>
          <a:xfrm>
            <a:off x="2332400" y="1010383"/>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smtClean="0"/>
              <a:t>Tasks</a:t>
            </a:r>
            <a:endParaRPr u="sng"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14"/>
                                        </p:tgtEl>
                                        <p:attrNameLst>
                                          <p:attrName>style.visibility</p:attrName>
                                        </p:attrNameLst>
                                      </p:cBhvr>
                                      <p:to>
                                        <p:strVal val="visible"/>
                                      </p:to>
                                    </p:set>
                                    <p:anim calcmode="lin" valueType="num">
                                      <p:cBhvr additive="base">
                                        <p:cTn id="13" dur="1000"/>
                                        <p:tgtEl>
                                          <p:spTgt spid="51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 calcmode="lin" valueType="num">
                                      <p:cBhvr additive="base">
                                        <p:cTn id="16"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513"/>
                                        </p:tgtEl>
                                        <p:attrNameLst>
                                          <p:attrName>style.visibility</p:attrName>
                                        </p:attrNameLst>
                                      </p:cBhvr>
                                      <p:to>
                                        <p:strVal val="visible"/>
                                      </p:to>
                                    </p:set>
                                    <p:anim calcmode="lin" valueType="num">
                                      <p:cBhvr additive="base">
                                        <p:cTn id="21" dur="1000"/>
                                        <p:tgtEl>
                                          <p:spTgt spid="513"/>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520"/>
                                        </p:tgtEl>
                                        <p:attrNameLst>
                                          <p:attrName>style.visibility</p:attrName>
                                        </p:attrNameLst>
                                      </p:cBhvr>
                                      <p:to>
                                        <p:strVal val="visible"/>
                                      </p:to>
                                    </p:set>
                                    <p:anim calcmode="lin" valueType="num">
                                      <p:cBhvr additive="base">
                                        <p:cTn id="24"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1.1: Loading labor.arff dataset</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t>Explorer </a:t>
            </a:r>
            <a:r>
              <a:rPr lang="en-US" sz="1600" dirty="0" smtClean="0">
                <a:sym typeface="Wingdings" panose="05000000000000000000" pitchFamily="2" charset="2"/>
              </a:rPr>
              <a:t> Preprocess  Open file  </a:t>
            </a:r>
            <a:r>
              <a:rPr lang="en-US" sz="1600" dirty="0" err="1" smtClean="0">
                <a:sym typeface="Wingdings" panose="05000000000000000000" pitchFamily="2" charset="2"/>
              </a:rPr>
              <a:t>Weka’s</a:t>
            </a:r>
            <a:r>
              <a:rPr lang="en-US" sz="1600" dirty="0" smtClean="0">
                <a:sym typeface="Wingdings" panose="05000000000000000000" pitchFamily="2" charset="2"/>
              </a:rPr>
              <a:t> data folder  </a:t>
            </a:r>
            <a:r>
              <a:rPr lang="en-US" sz="1600" dirty="0" err="1" smtClean="0">
                <a:sym typeface="Wingdings" panose="05000000000000000000" pitchFamily="2" charset="2"/>
              </a:rPr>
              <a:t>labor.arff</a:t>
            </a:r>
            <a:r>
              <a:rPr lang="en-US" sz="1600" dirty="0" smtClean="0">
                <a:sym typeface="Wingdings" panose="05000000000000000000" pitchFamily="2" charset="2"/>
              </a:rPr>
              <a:t>.</a:t>
            </a:r>
            <a:endParaRPr lang="en-US" dirty="0"/>
          </a:p>
          <a:p>
            <a:pPr marL="0" lvl="0" indent="0" algn="l" rtl="0">
              <a:spcBef>
                <a:spcPts val="0"/>
              </a:spcBef>
              <a:spcAft>
                <a:spcPts val="0"/>
              </a:spcAft>
              <a:buClr>
                <a:schemeClr val="dk1"/>
              </a:buClr>
              <a:buSzPts val="1100"/>
              <a:buNone/>
            </a:pPr>
            <a:endParaRPr sz="1600" dirty="0"/>
          </a:p>
        </p:txBody>
      </p:sp>
      <p:pic>
        <p:nvPicPr>
          <p:cNvPr id="2" name="Picture 1"/>
          <p:cNvPicPr>
            <a:picLocks noChangeAspect="1"/>
          </p:cNvPicPr>
          <p:nvPr/>
        </p:nvPicPr>
        <p:blipFill>
          <a:blip r:embed="rId3"/>
          <a:stretch>
            <a:fillRect/>
          </a:stretch>
        </p:blipFill>
        <p:spPr>
          <a:xfrm>
            <a:off x="567679" y="1635922"/>
            <a:ext cx="2360718" cy="1785934"/>
          </a:xfrm>
          <a:prstGeom prst="rect">
            <a:avLst/>
          </a:prstGeom>
        </p:spPr>
      </p:pic>
      <p:sp>
        <p:nvSpPr>
          <p:cNvPr id="3" name="TextBox 2"/>
          <p:cNvSpPr txBox="1"/>
          <p:nvPr/>
        </p:nvSpPr>
        <p:spPr>
          <a:xfrm>
            <a:off x="5539978" y="1786669"/>
            <a:ext cx="3439466" cy="20313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800" dirty="0" smtClean="0"/>
              <a:t>Number of instances:</a:t>
            </a:r>
          </a:p>
          <a:p>
            <a:r>
              <a:rPr lang="en-US" sz="1800" dirty="0" smtClean="0"/>
              <a:t>Number </a:t>
            </a:r>
            <a:r>
              <a:rPr lang="en-US" sz="1800" dirty="0" smtClean="0"/>
              <a:t>of attributes:</a:t>
            </a:r>
          </a:p>
          <a:p>
            <a:r>
              <a:rPr lang="en-US" sz="1800" dirty="0" smtClean="0"/>
              <a:t>Target attribute:</a:t>
            </a:r>
          </a:p>
          <a:p>
            <a:r>
              <a:rPr lang="en-US" sz="1800" dirty="0" smtClean="0"/>
              <a:t>Number of Target Classes:</a:t>
            </a:r>
          </a:p>
          <a:p>
            <a:r>
              <a:rPr lang="en-US" sz="1800" dirty="0" smtClean="0"/>
              <a:t>Is it balanced dataset?</a:t>
            </a:r>
          </a:p>
          <a:p>
            <a:r>
              <a:rPr lang="en-US" sz="1800" dirty="0" smtClean="0"/>
              <a:t>Identify the type of attributes.</a:t>
            </a:r>
          </a:p>
          <a:p>
            <a:r>
              <a:rPr lang="en-US" sz="1800" dirty="0" smtClean="0"/>
              <a:t>Any missing values?</a:t>
            </a:r>
          </a:p>
        </p:txBody>
      </p:sp>
      <p:pic>
        <p:nvPicPr>
          <p:cNvPr id="4" name="Picture 3"/>
          <p:cNvPicPr>
            <a:picLocks noChangeAspect="1"/>
          </p:cNvPicPr>
          <p:nvPr/>
        </p:nvPicPr>
        <p:blipFill>
          <a:blip r:embed="rId4"/>
          <a:stretch>
            <a:fillRect/>
          </a:stretch>
        </p:blipFill>
        <p:spPr>
          <a:xfrm>
            <a:off x="2970677" y="3421856"/>
            <a:ext cx="2276657" cy="1737976"/>
          </a:xfrm>
          <a:prstGeom prst="rect">
            <a:avLst/>
          </a:prstGeom>
        </p:spPr>
      </p:pic>
      <p:grpSp>
        <p:nvGrpSpPr>
          <p:cNvPr id="6" name="Group 5"/>
          <p:cNvGrpSpPr/>
          <p:nvPr/>
        </p:nvGrpSpPr>
        <p:grpSpPr>
          <a:xfrm>
            <a:off x="5889772" y="3991751"/>
            <a:ext cx="2739877" cy="679973"/>
            <a:chOff x="6085222" y="3901783"/>
            <a:chExt cx="2739877" cy="679973"/>
          </a:xfrm>
        </p:grpSpPr>
        <p:sp>
          <p:nvSpPr>
            <p:cNvPr id="5" name="TextBox 4"/>
            <p:cNvSpPr txBox="1"/>
            <p:nvPr/>
          </p:nvSpPr>
          <p:spPr>
            <a:xfrm>
              <a:off x="6085222" y="4058536"/>
              <a:ext cx="2739877" cy="523220"/>
            </a:xfrm>
            <a:prstGeom prst="rect">
              <a:avLst/>
            </a:prstGeom>
            <a:noFill/>
          </p:spPr>
          <p:txBody>
            <a:bodyPr wrap="square" rtlCol="0">
              <a:spAutoFit/>
            </a:bodyPr>
            <a:lstStyle/>
            <a:p>
              <a:r>
                <a:rPr lang="en-US" dirty="0" smtClean="0"/>
                <a:t>         Use Edit.. window to view end edit the dataset</a:t>
              </a:r>
              <a:endParaRPr lang="en-IN" dirty="0"/>
            </a:p>
          </p:txBody>
        </p:sp>
        <p:grpSp>
          <p:nvGrpSpPr>
            <p:cNvPr id="23" name="Google Shape;9360;p148"/>
            <p:cNvGrpSpPr/>
            <p:nvPr/>
          </p:nvGrpSpPr>
          <p:grpSpPr>
            <a:xfrm>
              <a:off x="6199349" y="3901783"/>
              <a:ext cx="426462" cy="418363"/>
              <a:chOff x="-1183550" y="3586525"/>
              <a:chExt cx="296175" cy="290550"/>
            </a:xfrm>
          </p:grpSpPr>
          <p:sp>
            <p:nvSpPr>
              <p:cNvPr id="24"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TextBox 20"/>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58728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Handling missing values</a:t>
            </a:r>
          </a:p>
          <a:p>
            <a:pPr marL="800100" lvl="1" indent="-342900">
              <a:buSzPts val="1100"/>
              <a:buFont typeface="Wingdings" panose="05000000000000000000" pitchFamily="2" charset="2"/>
              <a:buChar char="ü"/>
            </a:pPr>
            <a:r>
              <a:rPr lang="en-US" sz="2000" dirty="0" smtClean="0"/>
              <a:t>Removing instances with missing values</a:t>
            </a:r>
          </a:p>
          <a:p>
            <a:pPr marL="800100" lvl="1" indent="-342900">
              <a:buSzPts val="1100"/>
              <a:buFont typeface="Wingdings" panose="05000000000000000000" pitchFamily="2" charset="2"/>
              <a:buChar char="ü"/>
            </a:pPr>
            <a:r>
              <a:rPr lang="en-US" sz="2000" dirty="0" smtClean="0"/>
              <a:t>Imputation</a:t>
            </a:r>
            <a:endParaRPr lang="en-US" sz="2000" dirty="0"/>
          </a:p>
          <a:p>
            <a:pPr marL="0" lvl="0" indent="0" algn="l" rtl="0">
              <a:spcBef>
                <a:spcPts val="0"/>
              </a:spcBef>
              <a:spcAft>
                <a:spcPts val="0"/>
              </a:spcAft>
              <a:buClr>
                <a:schemeClr val="dk1"/>
              </a:buClr>
              <a:buSzPts val="1100"/>
              <a:buNone/>
            </a:pPr>
            <a:r>
              <a:rPr lang="en-US" sz="2000" dirty="0" smtClean="0"/>
              <a:t> </a:t>
            </a:r>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Filters can be used:</a:t>
            </a:r>
          </a:p>
          <a:p>
            <a:pPr marL="742950" lvl="1" indent="-285750">
              <a:buSzPts val="1100"/>
              <a:buFont typeface="Wingdings" panose="05000000000000000000" pitchFamily="2" charset="2"/>
              <a:buChar char="§"/>
            </a:pPr>
            <a:r>
              <a:rPr lang="en-US" sz="1800" dirty="0" err="1" smtClean="0"/>
              <a:t>RemoveWithValues</a:t>
            </a:r>
            <a:endParaRPr lang="en-US" sz="1800" dirty="0" smtClean="0"/>
          </a:p>
          <a:p>
            <a:pPr marL="914400" lvl="2" indent="0">
              <a:buSzPts val="1100"/>
              <a:buNone/>
            </a:pPr>
            <a:r>
              <a:rPr lang="en-US" dirty="0" smtClean="0"/>
              <a:t>Removes the instances that contain the given value in an attribute.</a:t>
            </a:r>
          </a:p>
          <a:p>
            <a:pPr marL="742950" lvl="1" indent="-285750">
              <a:buSzPts val="1100"/>
              <a:buFont typeface="Wingdings" panose="05000000000000000000" pitchFamily="2" charset="2"/>
              <a:buChar char="§"/>
            </a:pPr>
            <a:r>
              <a:rPr lang="en-US" sz="1800" dirty="0" err="1" smtClean="0"/>
              <a:t>ReplaceMissingValues</a:t>
            </a:r>
            <a:endParaRPr lang="en-US" sz="1800" dirty="0" smtClean="0"/>
          </a:p>
          <a:p>
            <a:pPr marL="914400" lvl="2" indent="0">
              <a:buSzPts val="1100"/>
              <a:buNone/>
            </a:pPr>
            <a:r>
              <a:rPr lang="en-US" dirty="0"/>
              <a:t>Replaces all missing values for nominal and numeric attributes in a dataset with the modes and means from the </a:t>
            </a:r>
            <a:r>
              <a:rPr lang="en-US" dirty="0" smtClean="0"/>
              <a:t>training data.</a:t>
            </a:r>
          </a:p>
          <a:p>
            <a:pPr marL="742950" lvl="1" indent="-285750">
              <a:buSzPts val="1100"/>
              <a:buFont typeface="Wingdings" panose="05000000000000000000" pitchFamily="2" charset="2"/>
              <a:buChar char="§"/>
            </a:pPr>
            <a:r>
              <a:rPr lang="en-US" sz="1800" dirty="0" err="1" smtClean="0"/>
              <a:t>ReplaceMissingWithUserConstat</a:t>
            </a: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7485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Removing instances with missing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instance  </a:t>
            </a:r>
            <a:r>
              <a:rPr lang="en-US" sz="1800" dirty="0" err="1" smtClean="0">
                <a:sym typeface="Wingdings" panose="05000000000000000000" pitchFamily="2" charset="2"/>
              </a:rPr>
              <a:t>RemoveWithValues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selected filter to open its properties window.</a:t>
            </a:r>
          </a:p>
          <a:p>
            <a:pPr marL="1314450" lvl="2" indent="-400050">
              <a:buSzPts val="1100"/>
              <a:buFont typeface="+mj-lt"/>
              <a:buAutoNum type="romanUcPeriod"/>
            </a:pPr>
            <a:r>
              <a:rPr lang="en-US" sz="1800" dirty="0" smtClean="0">
                <a:sym typeface="Wingdings" panose="05000000000000000000" pitchFamily="2" charset="2"/>
              </a:rPr>
              <a:t>Enter the attribute index</a:t>
            </a:r>
          </a:p>
          <a:p>
            <a:pPr marL="1314450" lvl="2" indent="-400050">
              <a:buSzPts val="1100"/>
              <a:buFont typeface="+mj-lt"/>
              <a:buAutoNum type="romanUcPeriod"/>
            </a:pPr>
            <a:r>
              <a:rPr lang="en-US" sz="1800" dirty="0" smtClean="0">
                <a:sym typeface="Wingdings" panose="05000000000000000000" pitchFamily="2" charset="2"/>
              </a:rPr>
              <a:t>Select True for </a:t>
            </a:r>
            <a:r>
              <a:rPr lang="en-US" sz="1800" dirty="0" err="1" smtClean="0">
                <a:sym typeface="Wingdings" panose="05000000000000000000" pitchFamily="2" charset="2"/>
              </a:rPr>
              <a:t>matchMissingValues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on ok</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7003138" y="1185863"/>
            <a:ext cx="1826990" cy="1845741"/>
          </a:xfrm>
          <a:prstGeom prst="rect">
            <a:avLst/>
          </a:prstGeom>
        </p:spPr>
      </p:pic>
      <p:pic>
        <p:nvPicPr>
          <p:cNvPr id="3" name="Picture 2"/>
          <p:cNvPicPr>
            <a:picLocks noChangeAspect="1"/>
          </p:cNvPicPr>
          <p:nvPr/>
        </p:nvPicPr>
        <p:blipFill>
          <a:blip r:embed="rId4"/>
          <a:stretch>
            <a:fillRect/>
          </a:stretch>
        </p:blipFill>
        <p:spPr>
          <a:xfrm>
            <a:off x="7003138" y="3363738"/>
            <a:ext cx="1822327" cy="1572594"/>
          </a:xfrm>
          <a:prstGeom prst="rect">
            <a:avLst/>
          </a:prstGeom>
        </p:spPr>
      </p:pic>
      <p:grpSp>
        <p:nvGrpSpPr>
          <p:cNvPr id="6" name="Group 5"/>
          <p:cNvGrpSpPr/>
          <p:nvPr/>
        </p:nvGrpSpPr>
        <p:grpSpPr>
          <a:xfrm>
            <a:off x="1242375" y="4713363"/>
            <a:ext cx="5862168" cy="430137"/>
            <a:chOff x="6199349" y="3901787"/>
            <a:chExt cx="2891859" cy="430137"/>
          </a:xfrm>
        </p:grpSpPr>
        <p:sp>
          <p:nvSpPr>
            <p:cNvPr id="7" name="TextBox 6"/>
            <p:cNvSpPr txBox="1"/>
            <p:nvPr/>
          </p:nvSpPr>
          <p:spPr>
            <a:xfrm>
              <a:off x="6351331" y="4024147"/>
              <a:ext cx="2739877" cy="307777"/>
            </a:xfrm>
            <a:prstGeom prst="rect">
              <a:avLst/>
            </a:prstGeom>
            <a:noFill/>
          </p:spPr>
          <p:txBody>
            <a:bodyPr wrap="square" rtlCol="0">
              <a:spAutoFit/>
            </a:bodyPr>
            <a:lstStyle/>
            <a:p>
              <a:r>
                <a:rPr lang="en-US" dirty="0" smtClean="0"/>
                <a:t>         Use Undo button to revert the changes</a:t>
              </a:r>
              <a:endParaRPr lang="en-IN" dirty="0"/>
            </a:p>
          </p:txBody>
        </p:sp>
        <p:grpSp>
          <p:nvGrpSpPr>
            <p:cNvPr id="8" name="Google Shape;9360;p148"/>
            <p:cNvGrpSpPr/>
            <p:nvPr/>
          </p:nvGrpSpPr>
          <p:grpSpPr>
            <a:xfrm>
              <a:off x="6199349" y="3901787"/>
              <a:ext cx="426462" cy="418368"/>
              <a:chOff x="-1183550" y="3586522"/>
              <a:chExt cx="296175" cy="290553"/>
            </a:xfrm>
          </p:grpSpPr>
          <p:sp>
            <p:nvSpPr>
              <p:cNvPr id="9"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p:cNvSpPr/>
              <p:nvPr/>
            </p:nvSpPr>
            <p:spPr>
              <a:xfrm>
                <a:off x="-1135500" y="3586522"/>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TextBox 18"/>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0861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solidFill>
                  <a:schemeClr val="bg1">
                    <a:lumMod val="75000"/>
                  </a:schemeClr>
                </a:solidFill>
              </a:rPr>
              <a:t>Removing instances with missing values…</a:t>
            </a:r>
            <a:endParaRPr lang="en-US" sz="1800" dirty="0" smtClean="0">
              <a:solidFill>
                <a:schemeClr val="bg1">
                  <a:lumMod val="75000"/>
                </a:schemeClr>
              </a:solidFill>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1484289" y="2028825"/>
            <a:ext cx="5686425" cy="2031325"/>
          </a:xfrm>
          <a:prstGeom prst="rect">
            <a:avLst/>
          </a:prstGeom>
          <a:noFill/>
        </p:spPr>
        <p:txBody>
          <a:bodyPr wrap="square" rtlCol="0">
            <a:spAutoFit/>
          </a:bodyPr>
          <a:lstStyle/>
          <a:p>
            <a:r>
              <a:rPr lang="en-US" sz="1800" dirty="0" smtClean="0"/>
              <a:t>Number of instances in the data set =</a:t>
            </a:r>
          </a:p>
          <a:p>
            <a:endParaRPr lang="en-US" sz="1800" dirty="0" smtClean="0"/>
          </a:p>
          <a:p>
            <a:r>
              <a:rPr lang="en-US" sz="1800" dirty="0" smtClean="0"/>
              <a:t>Attribute name and index selected =</a:t>
            </a:r>
          </a:p>
          <a:p>
            <a:endParaRPr lang="en-US" sz="1800" dirty="0" smtClean="0"/>
          </a:p>
          <a:p>
            <a:r>
              <a:rPr lang="en-US" sz="1800" dirty="0" smtClean="0"/>
              <a:t>Number of missing values in the selected attribute = </a:t>
            </a:r>
          </a:p>
          <a:p>
            <a:endParaRPr lang="en-US" sz="1800" dirty="0" smtClean="0"/>
          </a:p>
          <a:p>
            <a:r>
              <a:rPr lang="en-US" sz="1800" dirty="0" smtClean="0"/>
              <a:t>Number of instances after filter is applied = </a:t>
            </a:r>
            <a:endParaRPr lang="en-IN" sz="1800"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6891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6230475"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mean/mode values:</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ReplaceMissingValues</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Change the properties, if required. </a:t>
            </a:r>
          </a:p>
          <a:p>
            <a:pPr marL="1314450" lvl="2" indent="-400050">
              <a:buSzPts val="1100"/>
              <a:buFont typeface="+mj-lt"/>
              <a:buAutoNum type="romanUcPeriod"/>
            </a:pPr>
            <a:r>
              <a:rPr lang="en-US" sz="1800" dirty="0" smtClean="0">
                <a:sym typeface="Wingdings" panose="05000000000000000000" pitchFamily="2" charset="2"/>
              </a:rPr>
              <a:t>Click on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4" name="Picture 3"/>
          <p:cNvPicPr>
            <a:picLocks noChangeAspect="1"/>
          </p:cNvPicPr>
          <p:nvPr/>
        </p:nvPicPr>
        <p:blipFill>
          <a:blip r:embed="rId3"/>
          <a:stretch>
            <a:fillRect/>
          </a:stretch>
        </p:blipFill>
        <p:spPr>
          <a:xfrm>
            <a:off x="6522243" y="1272925"/>
            <a:ext cx="2462213" cy="1476539"/>
          </a:xfrm>
          <a:prstGeom prst="rect">
            <a:avLst/>
          </a:prstGeom>
        </p:spPr>
      </p:pic>
      <p:pic>
        <p:nvPicPr>
          <p:cNvPr id="5" name="Picture 4"/>
          <p:cNvPicPr>
            <a:picLocks noChangeAspect="1"/>
          </p:cNvPicPr>
          <p:nvPr/>
        </p:nvPicPr>
        <p:blipFill>
          <a:blip r:embed="rId4"/>
          <a:stretch>
            <a:fillRect/>
          </a:stretch>
        </p:blipFill>
        <p:spPr>
          <a:xfrm>
            <a:off x="6484358" y="3004664"/>
            <a:ext cx="2571381" cy="1885679"/>
          </a:xfrm>
          <a:prstGeom prst="rect">
            <a:avLst/>
          </a:prstGeom>
        </p:spPr>
      </p:pic>
      <p:sp>
        <p:nvSpPr>
          <p:cNvPr id="18" name="TextBox 17"/>
          <p:cNvSpPr txBox="1"/>
          <p:nvPr/>
        </p:nvSpPr>
        <p:spPr>
          <a:xfrm>
            <a:off x="500063" y="4516148"/>
            <a:ext cx="5764720" cy="307777"/>
          </a:xfrm>
          <a:prstGeom prst="rect">
            <a:avLst/>
          </a:prstGeom>
          <a:noFill/>
        </p:spPr>
        <p:txBody>
          <a:bodyPr wrap="none" rtlCol="0">
            <a:spAutoFit/>
          </a:bodyPr>
          <a:lstStyle/>
          <a:p>
            <a:r>
              <a:rPr lang="en-US" dirty="0" smtClean="0"/>
              <a:t>Observe the missing values for all the attributes after applying the filter</a:t>
            </a:r>
            <a:endParaRPr lang="en-IN" dirty="0"/>
          </a:p>
        </p:txBody>
      </p:sp>
      <p:sp>
        <p:nvSpPr>
          <p:cNvPr id="8" name="TextBox 7"/>
          <p:cNvSpPr txBox="1"/>
          <p:nvPr/>
        </p:nvSpPr>
        <p:spPr>
          <a:xfrm>
            <a:off x="0" y="7144"/>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287359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1.2: Handling Missing Values</a:t>
            </a:r>
            <a:endParaRPr sz="2400" dirty="0">
              <a:solidFill>
                <a:schemeClr val="bg1">
                  <a:lumMod val="75000"/>
                </a:schemeClr>
              </a:solidFill>
            </a:endParaRPr>
          </a:p>
        </p:txBody>
      </p:sp>
      <p:sp>
        <p:nvSpPr>
          <p:cNvPr id="489" name="Google Shape;489;p60"/>
          <p:cNvSpPr txBox="1">
            <a:spLocks noGrp="1"/>
          </p:cNvSpPr>
          <p:nvPr>
            <p:ph type="body" idx="1"/>
          </p:nvPr>
        </p:nvSpPr>
        <p:spPr>
          <a:xfrm>
            <a:off x="478631" y="1099950"/>
            <a:ext cx="6394219" cy="3295800"/>
          </a:xfrm>
          <a:prstGeom prst="rect">
            <a:avLst/>
          </a:prstGeom>
        </p:spPr>
        <p:txBody>
          <a:bodyPr spcFirstLastPara="1" wrap="square" lIns="91425" tIns="91425" rIns="91425" bIns="91425" anchor="t" anchorCtr="0">
            <a:noAutofit/>
          </a:bodyPr>
          <a:lstStyle/>
          <a:p>
            <a:pPr marL="800100" lvl="1" indent="-342900">
              <a:buSzPts val="1100"/>
              <a:buFont typeface="Wingdings" panose="05000000000000000000" pitchFamily="2" charset="2"/>
              <a:buChar char="§"/>
            </a:pPr>
            <a:r>
              <a:rPr lang="en-US" sz="1800" dirty="0" smtClean="0"/>
              <a:t>Imputation with User Constant:</a:t>
            </a:r>
          </a:p>
          <a:p>
            <a:pPr marL="1314450" lvl="2" indent="-400050">
              <a:buSzPts val="1100"/>
              <a:buFont typeface="+mj-lt"/>
              <a:buAutoNum type="romanUcPeriod"/>
            </a:pPr>
            <a:r>
              <a:rPr lang="en-US" sz="1800" dirty="0" smtClean="0"/>
              <a:t>Choose </a:t>
            </a:r>
            <a:r>
              <a:rPr lang="en-US" sz="1800" dirty="0" smtClean="0">
                <a:sym typeface="Wingdings" panose="05000000000000000000" pitchFamily="2" charset="2"/>
              </a:rPr>
              <a:t> Filter  Unsupervised  Attribute  </a:t>
            </a:r>
            <a:r>
              <a:rPr lang="en-US" sz="1800" dirty="0" err="1" smtClean="0">
                <a:sym typeface="Wingdings" panose="05000000000000000000" pitchFamily="2" charset="2"/>
              </a:rPr>
              <a:t>ReplaceMissingWithUserConstant</a:t>
            </a:r>
            <a:r>
              <a:rPr lang="en-US" sz="1800" dirty="0" smtClean="0">
                <a:sym typeface="Wingdings" panose="05000000000000000000" pitchFamily="2" charset="2"/>
              </a:rPr>
              <a:t>.</a:t>
            </a:r>
          </a:p>
          <a:p>
            <a:pPr marL="1314450" lvl="2" indent="-400050">
              <a:buSzPts val="1100"/>
              <a:buFont typeface="+mj-lt"/>
              <a:buAutoNum type="romanUcPeriod"/>
            </a:pPr>
            <a:r>
              <a:rPr lang="en-US" sz="1800" dirty="0" smtClean="0">
                <a:sym typeface="Wingdings" panose="05000000000000000000" pitchFamily="2" charset="2"/>
              </a:rPr>
              <a:t>Open the filter properties by a click.</a:t>
            </a:r>
          </a:p>
          <a:p>
            <a:pPr marL="1314450" lvl="2" indent="-400050">
              <a:buSzPts val="1100"/>
              <a:buFont typeface="+mj-lt"/>
              <a:buAutoNum type="romanUcPeriod"/>
            </a:pPr>
            <a:r>
              <a:rPr lang="en-US" sz="1800" dirty="0" smtClean="0">
                <a:sym typeface="Wingdings" panose="05000000000000000000" pitchFamily="2" charset="2"/>
              </a:rPr>
              <a:t>Select the attribute index</a:t>
            </a:r>
          </a:p>
          <a:p>
            <a:pPr marL="1314450" lvl="2" indent="-400050">
              <a:buSzPts val="1100"/>
              <a:buFont typeface="+mj-lt"/>
              <a:buAutoNum type="romanUcPeriod"/>
            </a:pPr>
            <a:r>
              <a:rPr lang="en-US" sz="1800" dirty="0" smtClean="0">
                <a:sym typeface="Wingdings" panose="05000000000000000000" pitchFamily="2" charset="2"/>
              </a:rPr>
              <a:t>Enter date/nominal/</a:t>
            </a:r>
            <a:r>
              <a:rPr lang="en-US" sz="1800" dirty="0" err="1" smtClean="0">
                <a:sym typeface="Wingdings" panose="05000000000000000000" pitchFamily="2" charset="2"/>
              </a:rPr>
              <a:t>numericReplacementValue</a:t>
            </a:r>
            <a:endParaRPr lang="en-US" sz="1800" dirty="0" smtClean="0">
              <a:sym typeface="Wingdings" panose="05000000000000000000" pitchFamily="2" charset="2"/>
            </a:endParaRPr>
          </a:p>
          <a:p>
            <a:pPr marL="1314450" lvl="2" indent="-400050">
              <a:buSzPts val="1100"/>
              <a:buFont typeface="+mj-lt"/>
              <a:buAutoNum type="romanUcPeriod"/>
            </a:pPr>
            <a:r>
              <a:rPr lang="en-US" sz="1800" dirty="0" smtClean="0">
                <a:sym typeface="Wingdings" panose="05000000000000000000" pitchFamily="2" charset="2"/>
              </a:rPr>
              <a:t>Click Ok</a:t>
            </a:r>
          </a:p>
          <a:p>
            <a:pPr marL="1314450" lvl="2" indent="-400050">
              <a:buSzPts val="1100"/>
              <a:buFont typeface="+mj-lt"/>
              <a:buAutoNum type="romanUcPeriod"/>
            </a:pPr>
            <a:r>
              <a:rPr lang="en-US" sz="1800" dirty="0" smtClean="0">
                <a:sym typeface="Wingdings" panose="05000000000000000000" pitchFamily="2" charset="2"/>
              </a:rPr>
              <a:t>Click Apply</a:t>
            </a:r>
          </a:p>
          <a:p>
            <a:pPr marL="1314450" lvl="2" indent="-400050">
              <a:buSzPts val="1100"/>
              <a:buFont typeface="+mj-lt"/>
              <a:buAutoNum type="romanUcPeriod"/>
            </a:pPr>
            <a:endParaRPr lang="en-US" sz="1800" dirty="0" smtClean="0">
              <a:sym typeface="Wingdings" panose="05000000000000000000" pitchFamily="2" charset="2"/>
            </a:endParaRPr>
          </a:p>
          <a:p>
            <a:pPr marL="1314450" lvl="2" indent="-400050">
              <a:buSzPts val="1100"/>
              <a:buFont typeface="+mj-lt"/>
              <a:buAutoNum type="romanUcPeriod"/>
            </a:pPr>
            <a:endParaRPr lang="en-US" sz="1800" dirty="0" smtClean="0"/>
          </a:p>
          <a:p>
            <a:pPr marL="0" lvl="0" indent="0" algn="l" rtl="0">
              <a:spcBef>
                <a:spcPts val="0"/>
              </a:spcBef>
              <a:spcAft>
                <a:spcPts val="0"/>
              </a:spcAft>
              <a:buClr>
                <a:schemeClr val="dk1"/>
              </a:buClr>
              <a:buSzPts val="1100"/>
              <a:buNone/>
            </a:pPr>
            <a:endParaRPr sz="2000" dirty="0"/>
          </a:p>
        </p:txBody>
      </p:sp>
      <p:pic>
        <p:nvPicPr>
          <p:cNvPr id="2" name="Picture 1"/>
          <p:cNvPicPr>
            <a:picLocks noChangeAspect="1"/>
          </p:cNvPicPr>
          <p:nvPr/>
        </p:nvPicPr>
        <p:blipFill>
          <a:blip r:embed="rId3"/>
          <a:stretch>
            <a:fillRect/>
          </a:stretch>
        </p:blipFill>
        <p:spPr>
          <a:xfrm>
            <a:off x="6522243" y="1272925"/>
            <a:ext cx="2297226" cy="1834606"/>
          </a:xfrm>
          <a:prstGeom prst="rect">
            <a:avLst/>
          </a:prstGeom>
        </p:spPr>
      </p:pic>
      <p:sp>
        <p:nvSpPr>
          <p:cNvPr id="8" name="TextBox 7"/>
          <p:cNvSpPr txBox="1"/>
          <p:nvPr/>
        </p:nvSpPr>
        <p:spPr>
          <a:xfrm>
            <a:off x="3832757" y="4477975"/>
            <a:ext cx="5246949" cy="307777"/>
          </a:xfrm>
          <a:prstGeom prst="rect">
            <a:avLst/>
          </a:prstGeom>
          <a:noFill/>
        </p:spPr>
        <p:txBody>
          <a:bodyPr wrap="none" rtlCol="0">
            <a:spAutoFit/>
          </a:bodyPr>
          <a:lstStyle/>
          <a:p>
            <a:r>
              <a:rPr lang="en-US" dirty="0" smtClean="0"/>
              <a:t>Note down your observations after applying filter to any attribute</a:t>
            </a:r>
            <a:endParaRPr lang="en-IN" dirty="0"/>
          </a:p>
        </p:txBody>
      </p:sp>
      <p:sp>
        <p:nvSpPr>
          <p:cNvPr id="7" name="TextBox 6"/>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184257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Normalization:</a:t>
            </a:r>
          </a:p>
          <a:p>
            <a:pPr marL="800100" lvl="1" indent="-342900">
              <a:buSzPts val="1100"/>
              <a:buFont typeface="Arial" panose="020B0604020202020204" pitchFamily="34" charset="0"/>
              <a:buChar char="•"/>
            </a:pPr>
            <a:r>
              <a:rPr lang="en-US" sz="1600" dirty="0" smtClean="0"/>
              <a:t>Rescaling all the numeric attributes to the range 0 to 1.</a:t>
            </a:r>
          </a:p>
          <a:p>
            <a:pPr marL="800100" lvl="1" indent="-342900">
              <a:buSzPts val="1100"/>
              <a:buFont typeface="Arial" panose="020B0604020202020204" pitchFamily="34" charset="0"/>
              <a:buChar char="•"/>
            </a:pPr>
            <a:r>
              <a:rPr lang="en-US" sz="1600" dirty="0" smtClean="0"/>
              <a:t>Filter </a:t>
            </a:r>
            <a:r>
              <a:rPr lang="en-US" sz="1600" dirty="0" smtClean="0">
                <a:sym typeface="Wingdings" panose="05000000000000000000" pitchFamily="2" charset="2"/>
              </a:rPr>
              <a:t> Unsupervised  Attribute  Normalize</a:t>
            </a:r>
          </a:p>
          <a:p>
            <a:pPr marL="800100" lvl="1" indent="-342900">
              <a:buSzPts val="1100"/>
              <a:buFont typeface="Arial" panose="020B0604020202020204" pitchFamily="34" charset="0"/>
              <a:buChar char="•"/>
            </a:pPr>
            <a:r>
              <a:rPr lang="en-US" sz="1600" dirty="0" smtClean="0">
                <a:sym typeface="Wingdings" panose="05000000000000000000" pitchFamily="2" charset="2"/>
              </a:rPr>
              <a:t>Default range [0, 1]</a:t>
            </a:r>
          </a:p>
          <a:p>
            <a:pPr marL="800100" lvl="1" indent="-342900">
              <a:buSzPts val="1100"/>
              <a:buFont typeface="Arial" panose="020B0604020202020204" pitchFamily="34" charset="0"/>
              <a:buChar char="•"/>
            </a:pPr>
            <a:r>
              <a:rPr lang="en-US" sz="1600" dirty="0" smtClean="0">
                <a:sym typeface="Wingdings" panose="05000000000000000000" pitchFamily="2" charset="2"/>
              </a:rPr>
              <a:t>Range can be changed to [-1, 1] by parameter values scale = 2 and translation = -1.</a:t>
            </a:r>
            <a:endParaRPr lang="en-US" sz="1600" dirty="0" smtClean="0"/>
          </a:p>
          <a:p>
            <a:pPr marL="285750" lvl="0" indent="-285750" algn="l" rtl="0">
              <a:spcBef>
                <a:spcPts val="0"/>
              </a:spcBef>
              <a:spcAft>
                <a:spcPts val="0"/>
              </a:spcAft>
              <a:buClr>
                <a:schemeClr val="dk1"/>
              </a:buClr>
              <a:buSzPts val="1100"/>
              <a:buFont typeface="Wingdings" panose="05000000000000000000" pitchFamily="2" charset="2"/>
              <a:buChar char="q"/>
            </a:pPr>
            <a:r>
              <a:rPr lang="en-US" sz="2000" dirty="0" smtClean="0"/>
              <a:t>Standardization:</a:t>
            </a:r>
          </a:p>
          <a:p>
            <a:pPr marL="800100" lvl="1" indent="-342900">
              <a:buSzPts val="1100"/>
              <a:buFont typeface="Arial" panose="020B0604020202020204" pitchFamily="34" charset="0"/>
              <a:buChar char="•"/>
            </a:pPr>
            <a:r>
              <a:rPr lang="en-US" sz="1600" dirty="0"/>
              <a:t>Rescaling </a:t>
            </a:r>
            <a:r>
              <a:rPr lang="en-US" sz="1600" dirty="0" smtClean="0"/>
              <a:t>all the numeric attributes, such that they all have mean = 0 and SD = 1.</a:t>
            </a:r>
          </a:p>
          <a:p>
            <a:pPr marL="800100" lvl="1" indent="-342900">
              <a:buSzPts val="1100"/>
              <a:buFont typeface="Arial" panose="020B0604020202020204" pitchFamily="34" charset="0"/>
              <a:buChar char="•"/>
            </a:pPr>
            <a:r>
              <a:rPr lang="en-US" sz="1600" dirty="0"/>
              <a:t>Filter </a:t>
            </a:r>
            <a:r>
              <a:rPr lang="en-US" sz="1600" dirty="0">
                <a:sym typeface="Wingdings" panose="05000000000000000000" pitchFamily="2" charset="2"/>
              </a:rPr>
              <a:t> Unsupervised  Attribute  </a:t>
            </a:r>
            <a:r>
              <a:rPr lang="en-US" sz="1600" dirty="0" smtClean="0">
                <a:sym typeface="Wingdings" panose="05000000000000000000" pitchFamily="2" charset="2"/>
              </a:rPr>
              <a:t>Standardize</a:t>
            </a:r>
            <a:endParaRPr lang="en-US" sz="1600" dirty="0"/>
          </a:p>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sp>
        <p:nvSpPr>
          <p:cNvPr id="5" name="TextBox 4"/>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93500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Couse Outcomes</a:t>
            </a:r>
            <a:endParaRPr dirty="0"/>
          </a:p>
        </p:txBody>
      </p:sp>
      <p:sp>
        <p:nvSpPr>
          <p:cNvPr id="498" name="Google Shape;498;p61"/>
          <p:cNvSpPr txBox="1">
            <a:spLocks noGrp="1"/>
          </p:cNvSpPr>
          <p:nvPr>
            <p:ph type="subTitle" idx="4"/>
          </p:nvPr>
        </p:nvSpPr>
        <p:spPr>
          <a:xfrm>
            <a:off x="1298050" y="1946055"/>
            <a:ext cx="3200400" cy="62179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smtClean="0"/>
              <a:t>Demonstrate data preprocessing techniques</a:t>
            </a:r>
            <a:endParaRPr dirty="0"/>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1</a:t>
            </a:r>
            <a:endParaRPr sz="3200" dirty="0"/>
          </a:p>
        </p:txBody>
      </p:sp>
      <p:sp>
        <p:nvSpPr>
          <p:cNvPr id="25" name="Google Shape;498;p61"/>
          <p:cNvSpPr txBox="1">
            <a:spLocks noGrp="1"/>
          </p:cNvSpPr>
          <p:nvPr>
            <p:ph type="subTitle" idx="4"/>
          </p:nvPr>
        </p:nvSpPr>
        <p:spPr>
          <a:xfrm>
            <a:off x="4936605" y="1994769"/>
            <a:ext cx="3200400" cy="618600"/>
          </a:xfrm>
          <a:prstGeom prst="rect">
            <a:avLst/>
          </a:prstGeom>
        </p:spPr>
        <p:txBody>
          <a:bodyPr spcFirstLastPara="1" wrap="square" lIns="91425" tIns="91425" rIns="91425" bIns="91425" anchor="t" anchorCtr="0">
            <a:noAutofit/>
          </a:bodyPr>
          <a:lstStyle/>
          <a:p>
            <a:pPr algn="just"/>
            <a:r>
              <a:rPr lang="en-IN" dirty="0" smtClean="0"/>
              <a:t> </a:t>
            </a:r>
            <a:r>
              <a:rPr lang="en-IN" dirty="0"/>
              <a:t>Demonstrate Association </a:t>
            </a:r>
            <a:r>
              <a:rPr lang="en-IN" dirty="0" smtClean="0"/>
              <a:t>Rule Mining </a:t>
            </a:r>
            <a:r>
              <a:rPr lang="en-IN" dirty="0"/>
              <a:t>techniques. </a:t>
            </a:r>
            <a:endParaRPr dirty="0"/>
          </a:p>
        </p:txBody>
      </p:sp>
      <p:sp>
        <p:nvSpPr>
          <p:cNvPr id="26" name="Google Shape;503;p61"/>
          <p:cNvSpPr txBox="1">
            <a:spLocks noGrp="1"/>
          </p:cNvSpPr>
          <p:nvPr>
            <p:ph type="title" idx="9"/>
          </p:nvPr>
        </p:nvSpPr>
        <p:spPr>
          <a:xfrm>
            <a:off x="6017205"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2</a:t>
            </a:r>
            <a:endParaRPr sz="3200" dirty="0"/>
          </a:p>
        </p:txBody>
      </p:sp>
      <p:sp>
        <p:nvSpPr>
          <p:cNvPr id="27" name="Google Shape;498;p61"/>
          <p:cNvSpPr txBox="1">
            <a:spLocks noGrp="1"/>
          </p:cNvSpPr>
          <p:nvPr>
            <p:ph type="subTitle" idx="4"/>
          </p:nvPr>
        </p:nvSpPr>
        <p:spPr>
          <a:xfrm>
            <a:off x="1298050" y="3659394"/>
            <a:ext cx="3200400" cy="618600"/>
          </a:xfrm>
          <a:prstGeom prst="rect">
            <a:avLst/>
          </a:prstGeom>
        </p:spPr>
        <p:txBody>
          <a:bodyPr spcFirstLastPara="1" wrap="square" lIns="91425" tIns="91425" rIns="91425" bIns="91425" anchor="t" anchorCtr="0">
            <a:noAutofit/>
          </a:bodyPr>
          <a:lstStyle/>
          <a:p>
            <a:pPr algn="l"/>
            <a:r>
              <a:rPr lang="en-IN" dirty="0" smtClean="0"/>
              <a:t>Demonstrate Classification techniques</a:t>
            </a:r>
            <a:r>
              <a:rPr lang="en-IN" dirty="0"/>
              <a:t>. </a:t>
            </a:r>
            <a:endParaRPr dirty="0"/>
          </a:p>
        </p:txBody>
      </p:sp>
      <p:sp>
        <p:nvSpPr>
          <p:cNvPr id="28" name="Google Shape;503;p61"/>
          <p:cNvSpPr txBox="1">
            <a:spLocks noGrp="1"/>
          </p:cNvSpPr>
          <p:nvPr>
            <p:ph type="title" idx="9"/>
          </p:nvPr>
        </p:nvSpPr>
        <p:spPr>
          <a:xfrm>
            <a:off x="2378650"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3</a:t>
            </a:r>
            <a:endParaRPr sz="3200" dirty="0"/>
          </a:p>
        </p:txBody>
      </p:sp>
      <p:sp>
        <p:nvSpPr>
          <p:cNvPr id="29" name="Google Shape;498;p61"/>
          <p:cNvSpPr txBox="1">
            <a:spLocks noGrp="1"/>
          </p:cNvSpPr>
          <p:nvPr>
            <p:ph type="subTitle" idx="4"/>
          </p:nvPr>
        </p:nvSpPr>
        <p:spPr>
          <a:xfrm>
            <a:off x="4936605" y="3659394"/>
            <a:ext cx="3200400" cy="618600"/>
          </a:xfrm>
          <a:prstGeom prst="rect">
            <a:avLst/>
          </a:prstGeom>
        </p:spPr>
        <p:txBody>
          <a:bodyPr spcFirstLastPara="1" wrap="square" lIns="91425" tIns="91425" rIns="91425" bIns="91425" anchor="t" anchorCtr="0">
            <a:noAutofit/>
          </a:bodyPr>
          <a:lstStyle/>
          <a:p>
            <a:pPr algn="l"/>
            <a:r>
              <a:rPr lang="en-IN" dirty="0" smtClean="0"/>
              <a:t>Demonstrate the Clustering </a:t>
            </a:r>
            <a:r>
              <a:rPr lang="en-IN" dirty="0"/>
              <a:t>techniques. </a:t>
            </a:r>
            <a:endParaRPr dirty="0"/>
          </a:p>
        </p:txBody>
      </p:sp>
      <p:sp>
        <p:nvSpPr>
          <p:cNvPr id="30" name="Google Shape;503;p61"/>
          <p:cNvSpPr txBox="1">
            <a:spLocks noGrp="1"/>
          </p:cNvSpPr>
          <p:nvPr>
            <p:ph type="title" idx="9"/>
          </p:nvPr>
        </p:nvSpPr>
        <p:spPr>
          <a:xfrm>
            <a:off x="6017205" y="2991894"/>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smtClean="0"/>
              <a:t>CO 4</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build="p"/>
      <p:bldP spid="503" grpId="0"/>
      <p:bldP spid="25" grpId="0" build="p"/>
      <p:bldP spid="26" grpId="0"/>
      <p:bldP spid="27" grpId="0" uiExpand="1" build="p"/>
      <p:bldP spid="28" grpId="0"/>
      <p:bldP spid="29" grpId="0" build="p"/>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4" y="445025"/>
            <a:ext cx="580901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chemeClr val="bg1">
                    <a:lumMod val="75000"/>
                  </a:schemeClr>
                </a:solidFill>
              </a:rPr>
              <a:t>Task 1.3: Normalization &amp; Stadardization</a:t>
            </a:r>
            <a:endParaRPr sz="2400"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800100" lvl="1" indent="-342900">
              <a:buSzPts val="1100"/>
              <a:buFont typeface="Arial" panose="020B0604020202020204" pitchFamily="34" charset="0"/>
              <a:buChar char="•"/>
            </a:pPr>
            <a:endParaRPr lang="en-US" sz="2100" dirty="0" smtClean="0"/>
          </a:p>
          <a:p>
            <a:pPr marL="0" lvl="0" indent="0" algn="l" rtl="0">
              <a:spcBef>
                <a:spcPts val="0"/>
              </a:spcBef>
              <a:spcAft>
                <a:spcPts val="0"/>
              </a:spcAft>
              <a:buClr>
                <a:schemeClr val="dk1"/>
              </a:buClr>
              <a:buSzPts val="1100"/>
              <a:buNone/>
            </a:pPr>
            <a:endParaRPr sz="2000" dirty="0"/>
          </a:p>
        </p:txBody>
      </p:sp>
      <p:graphicFrame>
        <p:nvGraphicFramePr>
          <p:cNvPr id="2" name="Table 1"/>
          <p:cNvGraphicFramePr>
            <a:graphicFrameLocks noGrp="1"/>
          </p:cNvGraphicFramePr>
          <p:nvPr>
            <p:extLst>
              <p:ext uri="{D42A27DB-BD31-4B8C-83A1-F6EECF244321}">
                <p14:modId xmlns:p14="http://schemas.microsoft.com/office/powerpoint/2010/main" val="3826043934"/>
              </p:ext>
            </p:extLst>
          </p:nvPr>
        </p:nvGraphicFramePr>
        <p:xfrm>
          <a:off x="478630" y="1361281"/>
          <a:ext cx="8365332" cy="1630680"/>
        </p:xfrm>
        <a:graphic>
          <a:graphicData uri="http://schemas.openxmlformats.org/drawingml/2006/table">
            <a:tbl>
              <a:tblPr firstRow="1" bandRow="1">
                <a:tableStyleId>{E3426B28-8646-44D9-9C52-A988CB586E4B}</a:tableStyleId>
              </a:tblPr>
              <a:tblGrid>
                <a:gridCol w="2091333"/>
                <a:gridCol w="2091333"/>
                <a:gridCol w="2091333"/>
                <a:gridCol w="2091333"/>
              </a:tblGrid>
              <a:tr h="370840">
                <a:tc>
                  <a:txBody>
                    <a:bodyPr/>
                    <a:lstStyle/>
                    <a:p>
                      <a:r>
                        <a:rPr lang="en-US" dirty="0" smtClean="0"/>
                        <a:t>Name of the Numeric Attribute</a:t>
                      </a:r>
                      <a:endParaRPr lang="en-IN" dirty="0"/>
                    </a:p>
                  </a:txBody>
                  <a:tcPr/>
                </a:tc>
                <a:tc>
                  <a:txBody>
                    <a:bodyPr/>
                    <a:lstStyle/>
                    <a:p>
                      <a:r>
                        <a:rPr lang="en-US" dirty="0" smtClean="0"/>
                        <a:t>Actual</a:t>
                      </a:r>
                      <a:r>
                        <a:rPr lang="en-US" baseline="0" dirty="0" smtClean="0"/>
                        <a:t> Characteristics</a:t>
                      </a:r>
                    </a:p>
                    <a:p>
                      <a:r>
                        <a:rPr lang="en-US" baseline="0" dirty="0" smtClean="0"/>
                        <a:t>(Min, Max, Mean &amp; SD)</a:t>
                      </a:r>
                      <a:endParaRPr lang="en-IN" dirty="0"/>
                    </a:p>
                  </a:txBody>
                  <a:tcPr/>
                </a:tc>
                <a:tc>
                  <a:txBody>
                    <a:bodyPr/>
                    <a:lstStyle/>
                    <a:p>
                      <a:r>
                        <a:rPr lang="en-US" dirty="0" smtClean="0"/>
                        <a:t>Characteristics After Normalization</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smtClean="0"/>
                        <a:t>Characteristics After Standardization</a:t>
                      </a:r>
                      <a:endParaRPr lang="en-IN" dirty="0" smtClean="0"/>
                    </a:p>
                  </a:txBody>
                  <a:tcPr/>
                </a:tc>
              </a:tr>
              <a:tr h="370840">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r>
              <a:tr h="370840">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r>
              <a:tr h="370840">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r>
            </a:tbl>
          </a:graphicData>
        </a:graphic>
      </p:graphicFrame>
      <p:sp>
        <p:nvSpPr>
          <p:cNvPr id="6" name="TextBox 5"/>
          <p:cNvSpPr txBox="1"/>
          <p:nvPr/>
        </p:nvSpPr>
        <p:spPr>
          <a:xfrm>
            <a:off x="0" y="0"/>
            <a:ext cx="1239442" cy="307777"/>
          </a:xfrm>
          <a:prstGeom prst="rect">
            <a:avLst/>
          </a:prstGeom>
          <a:noFill/>
        </p:spPr>
        <p:txBody>
          <a:bodyPr wrap="none" rtlCol="0">
            <a:spAutoFit/>
          </a:bodyPr>
          <a:lstStyle/>
          <a:p>
            <a:r>
              <a:rPr lang="en-US" dirty="0" smtClean="0">
                <a:solidFill>
                  <a:schemeClr val="bg1">
                    <a:lumMod val="75000"/>
                  </a:schemeClr>
                </a:solidFill>
              </a:rPr>
              <a:t>Experiment 1</a:t>
            </a:r>
            <a:endParaRPr lang="en-IN" dirty="0">
              <a:solidFill>
                <a:schemeClr val="bg1">
                  <a:lumMod val="75000"/>
                </a:schemeClr>
              </a:solidFill>
            </a:endParaRPr>
          </a:p>
        </p:txBody>
      </p:sp>
    </p:spTree>
    <p:extLst>
      <p:ext uri="{BB962C8B-B14F-4D97-AF65-F5344CB8AC3E}">
        <p14:creationId xmlns:p14="http://schemas.microsoft.com/office/powerpoint/2010/main" val="37166379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r="33752"/>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marL="457200" lvl="0" indent="-317500" algn="l" rtl="0">
              <a:spcBef>
                <a:spcPts val="1000"/>
              </a:spcBef>
              <a:spcAft>
                <a:spcPts val="0"/>
              </a:spcAft>
              <a:buSzPts val="1400"/>
              <a:buChar char="●"/>
            </a:pPr>
            <a:r>
              <a:rPr lang="en">
                <a:solidFill>
                  <a:schemeClr val="dk1"/>
                </a:solidFill>
              </a:rPr>
              <a:t> Because they’re simple</a:t>
            </a:r>
            <a:endParaRPr>
              <a:solidFill>
                <a:schemeClr val="dk1"/>
              </a:solidFill>
            </a:endParaRPr>
          </a:p>
          <a:p>
            <a:pPr marL="457200" lvl="0" indent="-317500" algn="l" rtl="0">
              <a:spcBef>
                <a:spcPts val="0"/>
              </a:spcBef>
              <a:spcAft>
                <a:spcPts val="0"/>
              </a:spcAft>
              <a:buSzPts val="1400"/>
              <a:buChar char="●"/>
            </a:pPr>
            <a:r>
              <a:rPr lang="en">
                <a:solidFill>
                  <a:schemeClr val="dk1"/>
                </a:solidFill>
              </a:rPr>
              <a:t> You can organize your ideas clearly</a:t>
            </a:r>
            <a:endParaRPr>
              <a:solidFill>
                <a:schemeClr val="dk1"/>
              </a:solidFill>
            </a:endParaRPr>
          </a:p>
          <a:p>
            <a:pPr marL="457200" lvl="0" indent="-317500" algn="l" rtl="0">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marL="0" lvl="0" indent="0" algn="l" rtl="0">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3"/>
                                        </p:tgtEl>
                                        <p:attrNameLst>
                                          <p:attrName>style.visibility</p:attrName>
                                        </p:attrNameLst>
                                      </p:cBhvr>
                                      <p:to>
                                        <p:strVal val="visible"/>
                                      </p:to>
                                    </p:set>
                                    <p:anim calcmode="lin" valueType="num">
                                      <p:cBhvr additive="base">
                                        <p:cTn id="7" dur="1000"/>
                                        <p:tgtEl>
                                          <p:spTgt spid="553"/>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554"/>
                                        </p:tgtEl>
                                        <p:attrNameLst>
                                          <p:attrName>style.visibility</p:attrName>
                                        </p:attrNameLst>
                                      </p:cBhvr>
                                      <p:to>
                                        <p:strVal val="visible"/>
                                      </p:to>
                                    </p:set>
                                    <p:anim calcmode="lin" valueType="num">
                                      <p:cBhvr additive="base">
                                        <p:cTn id="10" dur="1000"/>
                                        <p:tgtEl>
                                          <p:spTgt spid="5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428750" y="2511803"/>
            <a:ext cx="3964075"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3600" dirty="0" smtClean="0"/>
              <a:t>Weka Introduction</a:t>
            </a:r>
            <a:endParaRPr sz="3600" dirty="0"/>
          </a:p>
        </p:txBody>
      </p:sp>
      <p:sp>
        <p:nvSpPr>
          <p:cNvPr id="580" name="Google Shape;580;p70"/>
          <p:cNvSpPr txBox="1">
            <a:spLocks noGrp="1"/>
          </p:cNvSpPr>
          <p:nvPr>
            <p:ph type="title" idx="2"/>
          </p:nvPr>
        </p:nvSpPr>
        <p:spPr>
          <a:xfrm>
            <a:off x="2421732" y="1484693"/>
            <a:ext cx="2971094"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3200" dirty="0" smtClean="0"/>
              <a:t>Experiment 0</a:t>
            </a:r>
            <a:endParaRPr sz="3200" dirty="0"/>
          </a:p>
        </p:txBody>
      </p:sp>
      <p:pic>
        <p:nvPicPr>
          <p:cNvPr id="582" name="Google Shape;582;p70"/>
          <p:cNvPicPr preferRelativeResize="0"/>
          <p:nvPr/>
        </p:nvPicPr>
        <p:blipFill>
          <a:blip r:embed="rId3">
            <a:extLst>
              <a:ext uri="{28A0092B-C50C-407E-A947-70E740481C1C}">
                <a14:useLocalDpi xmlns:a14="http://schemas.microsoft.com/office/drawing/2010/main" val="0"/>
              </a:ext>
            </a:extLst>
          </a:blip>
          <a:stretch>
            <a:fillRect/>
          </a:stretch>
        </p:blipFill>
        <p:spPr>
          <a:xfrm>
            <a:off x="5774975" y="1303050"/>
            <a:ext cx="2537400" cy="25374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500"/>
                                        <p:tgtEl>
                                          <p:spTgt spid="58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79"/>
                                        </p:tgtEl>
                                        <p:attrNameLst>
                                          <p:attrName>style.visibility</p:attrName>
                                        </p:attrNameLst>
                                      </p:cBhvr>
                                      <p:to>
                                        <p:strVal val="visible"/>
                                      </p:to>
                                    </p:set>
                                    <p:anim calcmode="lin" valueType="num">
                                      <p:cBhvr additive="base">
                                        <p:cTn id="10" dur="500"/>
                                        <p:tgtEl>
                                          <p:spTgt spid="5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{E3426B28-8646-44D9-9C52-A988CB586E4B}</a:tableStyleId>
              </a:tblPr>
              <a:tblGrid>
                <a:gridCol w="917050"/>
                <a:gridCol w="1434025"/>
                <a:gridCol w="1330150"/>
                <a:gridCol w="1454775"/>
                <a:gridCol w="1284000"/>
                <a:gridCol w="1284000"/>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94425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t="16846"/>
          <a:stretch/>
        </p:blipFill>
        <p:spPr>
          <a:xfrm>
            <a:off x="2395575" y="2423975"/>
            <a:ext cx="4352850" cy="2179075"/>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1000"/>
                                        <p:tgtEl>
                                          <p:spTgt spid="710"/>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1"/>
                                        </p:tgtEl>
                                        <p:attrNameLst>
                                          <p:attrName>style.visibility</p:attrName>
                                        </p:attrNameLst>
                                      </p:cBhvr>
                                      <p:to>
                                        <p:strVal val="visible"/>
                                      </p:to>
                                    </p:set>
                                    <p:anim calcmode="lin" valueType="num">
                                      <p:cBhvr additive="base">
                                        <p:cTn id="10" dur="1000"/>
                                        <p:tgtEl>
                                          <p:spTgt spid="711"/>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2"/>
                                        </p:tgtEl>
                                        <p:attrNameLst>
                                          <p:attrName>style.visibility</p:attrName>
                                        </p:attrNameLst>
                                      </p:cBhvr>
                                      <p:to>
                                        <p:strVal val="visible"/>
                                      </p:to>
                                    </p:set>
                                    <p:anim calcmode="lin" valueType="num">
                                      <p:cBhvr additive="base">
                                        <p:cTn id="13" dur="1000"/>
                                        <p:tgtEl>
                                          <p:spTgt spid="7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13"/>
                                        </p:tgtEl>
                                        <p:attrNameLst>
                                          <p:attrName>style.visibility</p:attrName>
                                        </p:attrNameLst>
                                      </p:cBhvr>
                                      <p:to>
                                        <p:strVal val="visible"/>
                                      </p:to>
                                    </p:set>
                                    <p:anim calcmode="lin" valueType="num">
                                      <p:cBhvr additive="base">
                                        <p:cTn id="18" dur="1000"/>
                                        <p:tgtEl>
                                          <p:spTgt spid="7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Font typeface="Wingdings" panose="05000000000000000000" pitchFamily="2" charset="2"/>
              <a:buChar char="q"/>
            </a:pPr>
            <a:r>
              <a:rPr lang="en" sz="1800" dirty="0" smtClean="0"/>
              <a:t>Open source software provides the tools for data preprocessing, implementation of several Data Mining and Machine Learning tasks  and visualization.</a:t>
            </a:r>
          </a:p>
          <a:p>
            <a:pPr marL="285750" lvl="0" indent="-285750" algn="just" rtl="0">
              <a:spcBef>
                <a:spcPts val="0"/>
              </a:spcBef>
              <a:spcAft>
                <a:spcPts val="0"/>
              </a:spcAft>
              <a:buFont typeface="Wingdings" panose="05000000000000000000" pitchFamily="2" charset="2"/>
              <a:buChar char="q"/>
            </a:pPr>
            <a:endParaRPr sz="1800" dirty="0"/>
          </a:p>
        </p:txBody>
      </p:sp>
      <p:pic>
        <p:nvPicPr>
          <p:cNvPr id="567"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700088" y="1586225"/>
            <a:ext cx="2743200" cy="1828800"/>
          </a:xfrm>
          <a:prstGeom prst="rect">
            <a:avLst/>
          </a:prstGeom>
          <a:noFill/>
          <a:ln w="28575" cap="flat" cmpd="sng">
            <a:solidFill>
              <a:schemeClr val="accent1"/>
            </a:solidFill>
            <a:prstDash val="solid"/>
            <a:round/>
            <a:headEnd type="none" w="sm" len="sm"/>
            <a:tailEnd type="none" w="sm" len="sm"/>
          </a:ln>
        </p:spPr>
      </p:pic>
      <p:pic>
        <p:nvPicPr>
          <p:cNvPr id="3" name="Picture 2"/>
          <p:cNvPicPr>
            <a:picLocks noChangeAspect="1"/>
          </p:cNvPicPr>
          <p:nvPr/>
        </p:nvPicPr>
        <p:blipFill>
          <a:blip r:embed="rId4"/>
          <a:stretch>
            <a:fillRect/>
          </a:stretch>
        </p:blipFill>
        <p:spPr>
          <a:xfrm>
            <a:off x="5106874" y="2557463"/>
            <a:ext cx="2694943" cy="2392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337" r="347"/>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{E3426B28-8646-44D9-9C52-A988CB586E4B}</a:tableStyleId>
              </a:tblPr>
              <a:tblGrid>
                <a:gridCol w="1430375"/>
                <a:gridCol w="1207100"/>
                <a:gridCol w="1207100"/>
                <a:gridCol w="1207100"/>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6" name="Google Shape;566;p68"/>
          <p:cNvSpPr txBox="1">
            <a:spLocks noGrp="1"/>
          </p:cNvSpPr>
          <p:nvPr>
            <p:ph type="subTitle" idx="1"/>
          </p:nvPr>
        </p:nvSpPr>
        <p:spPr>
          <a:xfrm>
            <a:off x="4057175" y="1031825"/>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 sz="1800" dirty="0" smtClean="0"/>
              <a:t>Weka is developed by </a:t>
            </a:r>
            <a:r>
              <a:rPr lang="en-US" sz="1800" dirty="0"/>
              <a:t>University of Waikato in New Zealand. </a:t>
            </a:r>
          </a:p>
          <a:p>
            <a:pPr marL="285750" lvl="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a:t>“</a:t>
            </a:r>
            <a:r>
              <a:rPr lang="en-US" sz="1800" dirty="0" err="1"/>
              <a:t>Weka</a:t>
            </a:r>
            <a:r>
              <a:rPr lang="en-US" sz="1800" dirty="0"/>
              <a:t>” stands for the Waikato Environment for Knowledge Analysis. </a:t>
            </a:r>
            <a:endParaRPr lang="en-IN" sz="1800" dirty="0"/>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It </a:t>
            </a:r>
            <a:r>
              <a:rPr lang="en-US" sz="1800" dirty="0"/>
              <a:t>is written using </a:t>
            </a:r>
            <a:r>
              <a:rPr lang="en-US" sz="1800" dirty="0" smtClean="0"/>
              <a:t>Java.</a:t>
            </a:r>
          </a:p>
          <a:p>
            <a:pPr marL="285750" indent="-285750" algn="just">
              <a:buFont typeface="Wingdings" panose="05000000000000000000" pitchFamily="2" charset="2"/>
              <a:buChar char="q"/>
            </a:pPr>
            <a:endParaRPr lang="en-US" sz="1800" dirty="0" smtClean="0"/>
          </a:p>
          <a:p>
            <a:pPr marL="285750" indent="-285750" algn="just">
              <a:buFont typeface="Wingdings" panose="05000000000000000000" pitchFamily="2" charset="2"/>
              <a:buChar char="q"/>
            </a:pPr>
            <a:r>
              <a:rPr lang="en-US" sz="1800" dirty="0" smtClean="0"/>
              <a:t>Can download and install from </a:t>
            </a:r>
            <a:r>
              <a:rPr lang="en-US" sz="1800" dirty="0" smtClean="0">
                <a:hlinkClick r:id="rId3"/>
              </a:rPr>
              <a:t>https</a:t>
            </a:r>
            <a:r>
              <a:rPr lang="en-US" sz="1800" dirty="0">
                <a:hlinkClick r:id="rId3"/>
              </a:rPr>
              <a:t>://waikato.github.io/weka-wiki/downloading_weka</a:t>
            </a:r>
            <a:r>
              <a:rPr lang="en-US" sz="1800" dirty="0" smtClean="0">
                <a:hlinkClick r:id="rId3"/>
              </a:rPr>
              <a:t>/</a:t>
            </a:r>
            <a:endParaRPr lang="en-US" sz="1800" dirty="0" smtClean="0"/>
          </a:p>
          <a:p>
            <a:pPr marL="0" indent="0" algn="just"/>
            <a:endParaRPr lang="en-US" sz="1800" dirty="0"/>
          </a:p>
          <a:p>
            <a:pPr marL="285750" indent="-285750" algn="just">
              <a:buFont typeface="Wingdings" panose="05000000000000000000" pitchFamily="2" charset="2"/>
              <a:buChar char="q"/>
            </a:pPr>
            <a:endParaRPr lang="en" sz="1800" dirty="0" smtClean="0"/>
          </a:p>
          <a:p>
            <a:pPr marL="285750" lvl="0" indent="-285750" algn="just" rtl="0">
              <a:spcBef>
                <a:spcPts val="0"/>
              </a:spcBef>
              <a:spcAft>
                <a:spcPts val="0"/>
              </a:spcAft>
              <a:buFont typeface="Wingdings" panose="05000000000000000000" pitchFamily="2" charset="2"/>
              <a:buChar char="q"/>
            </a:pPr>
            <a:endParaRPr sz="1800" dirty="0"/>
          </a:p>
        </p:txBody>
      </p:sp>
      <p:pic>
        <p:nvPicPr>
          <p:cNvPr id="2" name="Picture 1"/>
          <p:cNvPicPr>
            <a:picLocks noChangeAspect="1"/>
          </p:cNvPicPr>
          <p:nvPr/>
        </p:nvPicPr>
        <p:blipFill>
          <a:blip r:embed="rId4"/>
          <a:stretch>
            <a:fillRect/>
          </a:stretch>
        </p:blipFill>
        <p:spPr>
          <a:xfrm>
            <a:off x="898085" y="1586225"/>
            <a:ext cx="2804403" cy="1889924"/>
          </a:xfrm>
          <a:prstGeom prst="rect">
            <a:avLst/>
          </a:prstGeom>
        </p:spPr>
      </p:pic>
    </p:spTree>
    <p:extLst>
      <p:ext uri="{BB962C8B-B14F-4D97-AF65-F5344CB8AC3E}">
        <p14:creationId xmlns:p14="http://schemas.microsoft.com/office/powerpoint/2010/main" val="37544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{E3426B28-8646-44D9-9C52-A988CB586E4B}</a:tableStyleId>
              </a:tblPr>
              <a:tblGrid>
                <a:gridCol w="1649225"/>
                <a:gridCol w="1557975"/>
                <a:gridCol w="1415200"/>
                <a:gridCol w="1540800"/>
                <a:gridCol w="1540800"/>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2" name="TextBox 1"/>
          <p:cNvSpPr txBox="1"/>
          <p:nvPr/>
        </p:nvSpPr>
        <p:spPr>
          <a:xfrm>
            <a:off x="5729286" y="1173293"/>
            <a:ext cx="3172094" cy="307777"/>
          </a:xfrm>
          <a:prstGeom prst="rect">
            <a:avLst/>
          </a:prstGeom>
          <a:noFill/>
        </p:spPr>
        <p:txBody>
          <a:bodyPr wrap="square" rtlCol="0">
            <a:spAutoFit/>
          </a:bodyPr>
          <a:lstStyle/>
          <a:p>
            <a:r>
              <a:rPr lang="en-US" dirty="0" err="1" smtClean="0"/>
              <a:t>Weka</a:t>
            </a:r>
            <a:r>
              <a:rPr lang="en-US" dirty="0" smtClean="0"/>
              <a:t> GUI Chooser - Applications</a:t>
            </a:r>
            <a:endParaRPr lang="en-IN" dirty="0"/>
          </a:p>
        </p:txBody>
      </p:sp>
      <p:pic>
        <p:nvPicPr>
          <p:cNvPr id="6" name="Google Shape;567;p68"/>
          <p:cNvPicPr preferRelativeResize="0"/>
          <p:nvPr/>
        </p:nvPicPr>
        <p:blipFill>
          <a:blip r:embed="rId3">
            <a:extLst>
              <a:ext uri="{28A0092B-C50C-407E-A947-70E740481C1C}">
                <a14:useLocalDpi xmlns:a14="http://schemas.microsoft.com/office/drawing/2010/main" val="0"/>
              </a:ext>
            </a:extLst>
          </a:blip>
          <a:stretch>
            <a:fillRect/>
          </a:stretch>
        </p:blipFill>
        <p:spPr>
          <a:xfrm>
            <a:off x="5729286" y="1579080"/>
            <a:ext cx="2743200" cy="1828800"/>
          </a:xfrm>
          <a:prstGeom prst="rect">
            <a:avLst/>
          </a:prstGeom>
          <a:noFill/>
          <a:ln w="28575" cap="flat" cmpd="sng">
            <a:solidFill>
              <a:schemeClr val="accent1"/>
            </a:solidFill>
            <a:prstDash val="solid"/>
            <a:round/>
            <a:headEnd type="none" w="sm" len="sm"/>
            <a:tailEnd type="none" w="sm" len="sm"/>
          </a:ln>
        </p:spPr>
      </p:pic>
      <p:sp>
        <p:nvSpPr>
          <p:cNvPr id="8" name="Google Shape;566;p68"/>
          <p:cNvSpPr txBox="1">
            <a:spLocks noGrp="1"/>
          </p:cNvSpPr>
          <p:nvPr>
            <p:ph type="subTitle" idx="1"/>
          </p:nvPr>
        </p:nvSpPr>
        <p:spPr>
          <a:xfrm>
            <a:off x="563881" y="772781"/>
            <a:ext cx="4545000" cy="554400"/>
          </a:xfrm>
          <a:prstGeom prst="rect">
            <a:avLst/>
          </a:prstGeom>
        </p:spPr>
        <p:txBody>
          <a:bodyPr spcFirstLastPara="1" wrap="square" lIns="91425" tIns="91425" rIns="91425" bIns="91425" anchor="t" anchorCtr="0">
            <a:noAutofit/>
          </a:bodyPr>
          <a:lstStyle/>
          <a:p>
            <a:pPr marL="285750" lvl="0" indent="-285750" algn="just">
              <a:buFont typeface="Wingdings" panose="05000000000000000000" pitchFamily="2" charset="2"/>
              <a:buChar char="q"/>
            </a:pPr>
            <a:r>
              <a:rPr lang="en-US" sz="1600" dirty="0" smtClean="0"/>
              <a:t>Explorer: </a:t>
            </a:r>
            <a:r>
              <a:rPr lang="en-US" sz="1600" dirty="0"/>
              <a:t>G</a:t>
            </a:r>
            <a:r>
              <a:rPr lang="en-US" sz="1600" dirty="0" smtClean="0"/>
              <a:t>ives </a:t>
            </a:r>
            <a:r>
              <a:rPr lang="en-US" sz="1600" dirty="0"/>
              <a:t>access to </a:t>
            </a:r>
            <a:r>
              <a:rPr lang="en-US" sz="1600" dirty="0" smtClean="0"/>
              <a:t>all </a:t>
            </a:r>
            <a:r>
              <a:rPr lang="en-US" sz="1600" dirty="0" err="1" smtClean="0"/>
              <a:t>Weka’s</a:t>
            </a:r>
            <a:r>
              <a:rPr lang="en-US" sz="1600" dirty="0" smtClean="0"/>
              <a:t>  facilities </a:t>
            </a:r>
            <a:r>
              <a:rPr lang="en-US" sz="1600" dirty="0"/>
              <a:t>using menu selection and form filling</a:t>
            </a:r>
            <a:r>
              <a:rPr lang="en-US" sz="1600" dirty="0" smtClean="0"/>
              <a:t>.</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Experimenter: Compares a variety of learning techniques interactively.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err="1" smtClean="0"/>
              <a:t>KnowledgeFlow</a:t>
            </a:r>
            <a:r>
              <a:rPr lang="en-US" sz="1600" dirty="0" smtClean="0"/>
              <a:t>: </a:t>
            </a:r>
            <a:r>
              <a:rPr lang="en-US" sz="1600" dirty="0"/>
              <a:t>A</a:t>
            </a:r>
            <a:r>
              <a:rPr lang="en-US" sz="1600" dirty="0" smtClean="0"/>
              <a:t>llows us </a:t>
            </a:r>
            <a:r>
              <a:rPr lang="en-US" sz="1600" dirty="0"/>
              <a:t>to design configurations for streamed data </a:t>
            </a:r>
            <a:r>
              <a:rPr lang="en-US" sz="1600" dirty="0" smtClean="0"/>
              <a:t>processing. (Explorer holds everything in main memory).</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Workbench: Combines Explorer, </a:t>
            </a:r>
            <a:r>
              <a:rPr lang="en-US" sz="1600" dirty="0" err="1" smtClean="0"/>
              <a:t>Expermenter</a:t>
            </a:r>
            <a:r>
              <a:rPr lang="en-US" sz="1600" dirty="0" smtClean="0"/>
              <a:t> and </a:t>
            </a:r>
            <a:r>
              <a:rPr lang="en-US" sz="1600" dirty="0" err="1" smtClean="0"/>
              <a:t>Knowledgeflow</a:t>
            </a:r>
            <a:r>
              <a:rPr lang="en-US" sz="1600" dirty="0" smtClean="0"/>
              <a:t> into one application.</a:t>
            </a:r>
          </a:p>
          <a:p>
            <a:pPr marL="285750" lvl="0" indent="-285750" algn="just">
              <a:buFont typeface="Wingdings" panose="05000000000000000000" pitchFamily="2" charset="2"/>
              <a:buChar char="q"/>
            </a:pPr>
            <a:endParaRPr lang="en-US" sz="800" dirty="0" smtClean="0"/>
          </a:p>
          <a:p>
            <a:pPr marL="285750" lvl="0" indent="-285750" algn="just">
              <a:buFont typeface="Wingdings" panose="05000000000000000000" pitchFamily="2" charset="2"/>
              <a:buChar char="q"/>
            </a:pPr>
            <a:r>
              <a:rPr lang="en-US" sz="1600" dirty="0" smtClean="0"/>
              <a:t>Simple CLI: Simple Command Line Interface.</a:t>
            </a:r>
          </a:p>
          <a:p>
            <a:pPr marL="0" indent="0" algn="just"/>
            <a:endParaRPr lang="en-US" sz="1600" dirty="0"/>
          </a:p>
          <a:p>
            <a:pPr marL="285750" indent="-285750" algn="just">
              <a:buFont typeface="Wingdings" panose="05000000000000000000" pitchFamily="2" charset="2"/>
              <a:buChar char="q"/>
            </a:pPr>
            <a:endParaRPr lang="en" sz="1600" dirty="0" smtClean="0"/>
          </a:p>
          <a:p>
            <a:pPr marL="285750" lvl="0" indent="-285750" algn="just" rtl="0">
              <a:spcBef>
                <a:spcPts val="0"/>
              </a:spcBef>
              <a:spcAft>
                <a:spcPts val="0"/>
              </a:spcAft>
              <a:buFont typeface="Wingdings" panose="05000000000000000000" pitchFamily="2" charset="2"/>
              <a:buChar char="q"/>
            </a:pPr>
            <a:endParaRPr sz="1600" dirty="0"/>
          </a:p>
        </p:txBody>
      </p:sp>
    </p:spTree>
    <p:extLst>
      <p:ext uri="{BB962C8B-B14F-4D97-AF65-F5344CB8AC3E}">
        <p14:creationId xmlns:p14="http://schemas.microsoft.com/office/powerpoint/2010/main" val="115528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a:blip r:embed="rId3">
            <a:alphaModFix/>
          </a:blip>
          <a:stretch>
            <a:fillRect/>
          </a:stretch>
        </p:blipFill>
        <p:spPr>
          <a:xfrm>
            <a:off x="3138493" y="1259600"/>
            <a:ext cx="5243510" cy="26243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{E3426B28-8646-44D9-9C52-A988CB586E4B}</a:tableStyleId>
              </a:tblPr>
              <a:tblGrid>
                <a:gridCol w="1809750"/>
                <a:gridCol w="1809750"/>
                <a:gridCol w="1809750"/>
                <a:gridCol w="1809750"/>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{E3426B28-8646-44D9-9C52-A988CB586E4B}</a:tableStyleId>
              </a:tblPr>
              <a:tblGrid>
                <a:gridCol w="1764875"/>
                <a:gridCol w="1465800"/>
                <a:gridCol w="1410125"/>
                <a:gridCol w="1532375"/>
                <a:gridCol w="1434325"/>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Weka Data Formates</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In </a:t>
            </a:r>
            <a:r>
              <a:rPr lang="en-US" sz="1800" dirty="0" err="1" smtClean="0"/>
              <a:t>Weka</a:t>
            </a:r>
            <a:r>
              <a:rPr lang="en-US" sz="1800" dirty="0" smtClean="0"/>
              <a:t> datasets can be loaded from any one of the following sources:</a:t>
            </a:r>
          </a:p>
          <a:p>
            <a:pPr marL="800100" lvl="1" indent="-342900">
              <a:buSzPts val="1100"/>
              <a:buFont typeface="Arial" panose="020B0604020202020204" pitchFamily="34" charset="0"/>
              <a:buChar char="•"/>
            </a:pPr>
            <a:r>
              <a:rPr lang="en-US" sz="1600" dirty="0" smtClean="0"/>
              <a:t>Files (.</a:t>
            </a:r>
            <a:r>
              <a:rPr lang="en-US" sz="1600" dirty="0" err="1" smtClean="0"/>
              <a:t>arff</a:t>
            </a:r>
            <a:r>
              <a:rPr lang="en-US" sz="1600" dirty="0" smtClean="0"/>
              <a:t>, .csv, …)</a:t>
            </a:r>
          </a:p>
          <a:p>
            <a:pPr marL="800100" lvl="1" indent="-342900">
              <a:buSzPts val="1100"/>
              <a:buFont typeface="Arial" panose="020B0604020202020204" pitchFamily="34" charset="0"/>
              <a:buChar char="•"/>
            </a:pPr>
            <a:r>
              <a:rPr lang="en-US" sz="1600" dirty="0" smtClean="0"/>
              <a:t>Web</a:t>
            </a:r>
          </a:p>
          <a:p>
            <a:pPr marL="800100" lvl="1" indent="-342900">
              <a:buSzPts val="1100"/>
              <a:buFont typeface="Arial" panose="020B0604020202020204" pitchFamily="34" charset="0"/>
              <a:buChar char="•"/>
            </a:pPr>
            <a:r>
              <a:rPr lang="en-US" sz="1600" dirty="0" smtClean="0"/>
              <a:t>Database</a:t>
            </a:r>
            <a:endParaRPr lang="en-US" sz="1600" dirty="0"/>
          </a:p>
          <a:p>
            <a:pPr marL="0" lvl="0" indent="0" algn="l" rtl="0">
              <a:spcBef>
                <a:spcPts val="0"/>
              </a:spcBef>
              <a:spcAft>
                <a:spcPts val="0"/>
              </a:spcAft>
              <a:buClr>
                <a:schemeClr val="dk1"/>
              </a:buClr>
              <a:buSzPts val="1100"/>
              <a:buNone/>
            </a:pPr>
            <a:endParaRPr sz="1800" dirty="0"/>
          </a:p>
        </p:txBody>
      </p:sp>
      <p:grpSp>
        <p:nvGrpSpPr>
          <p:cNvPr id="4" name="Group 3"/>
          <p:cNvGrpSpPr/>
          <p:nvPr/>
        </p:nvGrpSpPr>
        <p:grpSpPr>
          <a:xfrm>
            <a:off x="3394128" y="2586499"/>
            <a:ext cx="5654008" cy="2125611"/>
            <a:chOff x="2737824" y="2343150"/>
            <a:chExt cx="6334739" cy="2418261"/>
          </a:xfrm>
        </p:grpSpPr>
        <p:pic>
          <p:nvPicPr>
            <p:cNvPr id="2" name="Picture 1"/>
            <p:cNvPicPr>
              <a:picLocks noChangeAspect="1"/>
            </p:cNvPicPr>
            <p:nvPr/>
          </p:nvPicPr>
          <p:blipFill>
            <a:blip r:embed="rId3"/>
            <a:stretch>
              <a:fillRect/>
            </a:stretch>
          </p:blipFill>
          <p:spPr>
            <a:xfrm>
              <a:off x="2737824" y="2343150"/>
              <a:ext cx="6334739" cy="2418261"/>
            </a:xfrm>
            <a:prstGeom prst="rect">
              <a:avLst/>
            </a:prstGeom>
          </p:spPr>
        </p:pic>
        <p:sp>
          <p:nvSpPr>
            <p:cNvPr id="3" name="Rectangle 2"/>
            <p:cNvSpPr/>
            <p:nvPr/>
          </p:nvSpPr>
          <p:spPr>
            <a:xfrm>
              <a:off x="2737824" y="2521744"/>
              <a:ext cx="562589" cy="2000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787680" y="2760963"/>
              <a:ext cx="831583"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694936"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597667" y="2760963"/>
              <a:ext cx="827058" cy="2160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31578" t="1864" r="341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8962" r="24842"/>
          <a:stretch/>
        </p:blipFill>
        <p:spPr>
          <a:xfrm>
            <a:off x="3678742" y="1449075"/>
            <a:ext cx="1786500" cy="1798800"/>
          </a:xfrm>
          <a:prstGeom prst="rect">
            <a:avLst/>
          </a:prstGeom>
          <a:noFill/>
          <a:ln w="28575" cap="flat" cmpd="sng">
            <a:solidFill>
              <a:schemeClr val="accent1"/>
            </a:solidFill>
            <a:prstDash val="solid"/>
            <a:round/>
            <a:headEnd type="none" w="sm" len="sm"/>
            <a:tailEnd type="none" w="sm" len="sm"/>
          </a:ln>
        </p:spPr>
      </p:pic>
      <p:pic>
        <p:nvPicPr>
          <p:cNvPr id="1562" name="Google Shape;1562;p122"/>
          <p:cNvPicPr preferRelativeResize="0"/>
          <p:nvPr/>
        </p:nvPicPr>
        <p:blipFill rotWithShape="1">
          <a:blip r:embed="rId4">
            <a:alphaModFix/>
          </a:blip>
          <a:srcRect l="5558" r="28194"/>
          <a:stretch/>
        </p:blipFill>
        <p:spPr>
          <a:xfrm>
            <a:off x="1122925" y="1449075"/>
            <a:ext cx="1786500" cy="1798800"/>
          </a:xfrm>
          <a:prstGeom prst="rect">
            <a:avLst/>
          </a:prstGeom>
          <a:noFill/>
          <a:ln w="28575" cap="flat" cmpd="sng">
            <a:solidFill>
              <a:schemeClr val="accent1"/>
            </a:solidFill>
            <a:prstDash val="solid"/>
            <a:round/>
            <a:headEnd type="none" w="sm" len="sm"/>
            <a:tailEnd type="none" w="sm" len="sm"/>
          </a:ln>
        </p:spPr>
      </p:pic>
      <p:pic>
        <p:nvPicPr>
          <p:cNvPr id="1563" name="Google Shape;1563;p122"/>
          <p:cNvPicPr preferRelativeResize="0"/>
          <p:nvPr/>
        </p:nvPicPr>
        <p:blipFill rotWithShape="1">
          <a:blip r:embed="rId5">
            <a:alphaModFix/>
          </a:blip>
          <a:srcRect l="4722" t="15146" r="39063"/>
          <a:stretch/>
        </p:blipFill>
        <p:spPr>
          <a:xfrm>
            <a:off x="6234567" y="1449075"/>
            <a:ext cx="1786500" cy="1798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562"/>
                                        </p:tgtEl>
                                        <p:attrNameLst>
                                          <p:attrName>style.visibility</p:attrName>
                                        </p:attrNameLst>
                                      </p:cBhvr>
                                      <p:to>
                                        <p:strVal val="visible"/>
                                      </p:to>
                                    </p:set>
                                    <p:anim calcmode="lin" valueType="num">
                                      <p:cBhvr additive="base">
                                        <p:cTn id="18" dur="1000"/>
                                        <p:tgtEl>
                                          <p:spTgt spid="156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54"/>
                                        </p:tgtEl>
                                        <p:attrNameLst>
                                          <p:attrName>style.visibility</p:attrName>
                                        </p:attrNameLst>
                                      </p:cBhvr>
                                      <p:to>
                                        <p:strVal val="visible"/>
                                      </p:to>
                                    </p:set>
                                    <p:anim calcmode="lin" valueType="num">
                                      <p:cBhvr additive="base">
                                        <p:cTn id="23" dur="1000"/>
                                        <p:tgtEl>
                                          <p:spTgt spid="1554"/>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56"/>
                                        </p:tgtEl>
                                        <p:attrNameLst>
                                          <p:attrName>style.visibility</p:attrName>
                                        </p:attrNameLst>
                                      </p:cBhvr>
                                      <p:to>
                                        <p:strVal val="visible"/>
                                      </p:to>
                                    </p:set>
                                    <p:anim calcmode="lin" valueType="num">
                                      <p:cBhvr additive="base">
                                        <p:cTn id="26" dur="1000"/>
                                        <p:tgtEl>
                                          <p:spTgt spid="155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61"/>
                                        </p:tgtEl>
                                        <p:attrNameLst>
                                          <p:attrName>style.visibility</p:attrName>
                                        </p:attrNameLst>
                                      </p:cBhvr>
                                      <p:to>
                                        <p:strVal val="visible"/>
                                      </p:to>
                                    </p:set>
                                    <p:anim calcmode="lin" valueType="num">
                                      <p:cBhvr additive="base">
                                        <p:cTn id="29" dur="1000"/>
                                        <p:tgtEl>
                                          <p:spTgt spid="156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557"/>
                                        </p:tgtEl>
                                        <p:attrNameLst>
                                          <p:attrName>style.visibility</p:attrName>
                                        </p:attrNameLst>
                                      </p:cBhvr>
                                      <p:to>
                                        <p:strVal val="visible"/>
                                      </p:to>
                                    </p:set>
                                    <p:anim calcmode="lin" valueType="num">
                                      <p:cBhvr additive="base">
                                        <p:cTn id="34" dur="1000"/>
                                        <p:tgtEl>
                                          <p:spTgt spid="1557"/>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558"/>
                                        </p:tgtEl>
                                        <p:attrNameLst>
                                          <p:attrName>style.visibility</p:attrName>
                                        </p:attrNameLst>
                                      </p:cBhvr>
                                      <p:to>
                                        <p:strVal val="visible"/>
                                      </p:to>
                                    </p:set>
                                    <p:anim calcmode="lin" valueType="num">
                                      <p:cBhvr additive="base">
                                        <p:cTn id="37" dur="1000"/>
                                        <p:tgtEl>
                                          <p:spTgt spid="1558"/>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563"/>
                                        </p:tgtEl>
                                        <p:attrNameLst>
                                          <p:attrName>style.visibility</p:attrName>
                                        </p:attrNameLst>
                                      </p:cBhvr>
                                      <p:to>
                                        <p:strVal val="visible"/>
                                      </p:to>
                                    </p:set>
                                    <p:anim calcmode="lin" valueType="num">
                                      <p:cBhvr additive="base">
                                        <p:cTn id="40" dur="1000"/>
                                        <p:tgtEl>
                                          <p:spTgt spid="1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25" y="1132416"/>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800" dirty="0" smtClean="0"/>
              <a:t>Loading data from local file system:</a:t>
            </a:r>
          </a:p>
          <a:p>
            <a:pPr marL="742950" lvl="1" indent="-285750">
              <a:buSzPts val="1100"/>
              <a:buFont typeface="Arial" panose="020B0604020202020204" pitchFamily="34" charset="0"/>
              <a:buChar char="•"/>
            </a:pPr>
            <a:r>
              <a:rPr lang="en-US" sz="1600" dirty="0" smtClean="0"/>
              <a:t>Default file format for </a:t>
            </a:r>
            <a:r>
              <a:rPr lang="en-US" sz="1600" dirty="0" err="1" smtClean="0"/>
              <a:t>Weka</a:t>
            </a:r>
            <a:r>
              <a:rPr lang="en-US" sz="1600" dirty="0" smtClean="0"/>
              <a:t> is </a:t>
            </a:r>
            <a:r>
              <a:rPr lang="en-US" sz="1600" dirty="0" smtClean="0">
                <a:solidFill>
                  <a:srgbClr val="002060"/>
                </a:solidFill>
              </a:rPr>
              <a:t>ARFF </a:t>
            </a:r>
            <a:r>
              <a:rPr lang="en-US" dirty="0" smtClean="0">
                <a:solidFill>
                  <a:srgbClr val="002060"/>
                </a:solidFill>
              </a:rPr>
              <a:t>(Attribute Relation File Format)</a:t>
            </a:r>
            <a:r>
              <a:rPr lang="en-US" sz="1600" dirty="0" smtClean="0">
                <a:solidFill>
                  <a:srgbClr val="002060"/>
                </a:solidFill>
              </a:rPr>
              <a:t>.</a:t>
            </a:r>
            <a:endParaRPr lang="en-US" sz="1600" dirty="0">
              <a:solidFill>
                <a:srgbClr val="002060"/>
              </a:solidFill>
            </a:endParaRPr>
          </a:p>
          <a:p>
            <a:pPr marL="0" lvl="0" indent="0" algn="l" rtl="0">
              <a:spcBef>
                <a:spcPts val="0"/>
              </a:spcBef>
              <a:spcAft>
                <a:spcPts val="0"/>
              </a:spcAft>
              <a:buClr>
                <a:schemeClr val="dk1"/>
              </a:buClr>
              <a:buSzPts val="1100"/>
              <a:buNone/>
            </a:pPr>
            <a:endParaRPr sz="1800" dirty="0"/>
          </a:p>
        </p:txBody>
      </p:sp>
      <p:sp>
        <p:nvSpPr>
          <p:cNvPr id="9" name="Rectangle 8"/>
          <p:cNvSpPr/>
          <p:nvPr/>
        </p:nvSpPr>
        <p:spPr>
          <a:xfrm>
            <a:off x="4381501" y="2035128"/>
            <a:ext cx="4572000" cy="1169551"/>
          </a:xfrm>
          <a:prstGeom prst="rect">
            <a:avLst/>
          </a:prstGeom>
        </p:spPr>
        <p:txBody>
          <a:bodyPr>
            <a:spAutoFit/>
          </a:bodyPr>
          <a:lstStyle/>
          <a:p>
            <a:pPr algn="just"/>
            <a:r>
              <a:rPr lang="en-US" u="sng" dirty="0" smtClean="0">
                <a:latin typeface="Nunito"/>
              </a:rPr>
              <a:t>Tags:</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@relation</a:t>
            </a:r>
            <a:r>
              <a:rPr lang="en-US" dirty="0">
                <a:latin typeface="Nunito"/>
              </a:rPr>
              <a:t> tag defines the name of the database.</a:t>
            </a:r>
          </a:p>
          <a:p>
            <a:pPr algn="just">
              <a:buFont typeface="Arial" panose="020B0604020202020204" pitchFamily="34" charset="0"/>
              <a:buChar char="•"/>
            </a:pPr>
            <a:r>
              <a:rPr lang="en-US" dirty="0" smtClean="0">
                <a:latin typeface="Nunito"/>
              </a:rPr>
              <a:t> The </a:t>
            </a:r>
            <a:r>
              <a:rPr lang="en-US" dirty="0">
                <a:solidFill>
                  <a:srgbClr val="002060"/>
                </a:solidFill>
                <a:latin typeface="Nunito"/>
              </a:rPr>
              <a:t>@attribute </a:t>
            </a:r>
            <a:r>
              <a:rPr lang="en-US" dirty="0">
                <a:latin typeface="Nunito"/>
              </a:rPr>
              <a:t>tag defines the attributes.</a:t>
            </a:r>
          </a:p>
          <a:p>
            <a:pPr algn="just">
              <a:buFont typeface="Arial" panose="020B0604020202020204" pitchFamily="34" charset="0"/>
              <a:buChar char="•"/>
            </a:pPr>
            <a:r>
              <a:rPr lang="en-US" dirty="0" smtClean="0">
                <a:latin typeface="Nunito"/>
              </a:rPr>
              <a:t> The </a:t>
            </a:r>
            <a:r>
              <a:rPr lang="en-US" dirty="0" smtClean="0">
                <a:solidFill>
                  <a:srgbClr val="002060"/>
                </a:solidFill>
                <a:latin typeface="Nunito"/>
              </a:rPr>
              <a:t>@data </a:t>
            </a:r>
            <a:r>
              <a:rPr lang="en-US" dirty="0">
                <a:latin typeface="Nunito"/>
              </a:rPr>
              <a:t>tag starts the list of data rows each </a:t>
            </a:r>
            <a:r>
              <a:rPr lang="en-US" dirty="0" smtClean="0">
                <a:latin typeface="Nunito"/>
              </a:rPr>
              <a:t>            containing the comma separated fields.</a:t>
            </a:r>
            <a:endParaRPr lang="en-US" dirty="0">
              <a:latin typeface="Nunito"/>
            </a:endParaRPr>
          </a:p>
        </p:txBody>
      </p:sp>
      <p:sp>
        <p:nvSpPr>
          <p:cNvPr id="11" name="Rectangle 10"/>
          <p:cNvSpPr/>
          <p:nvPr/>
        </p:nvSpPr>
        <p:spPr>
          <a:xfrm>
            <a:off x="4381501" y="3274384"/>
            <a:ext cx="4572000" cy="1384995"/>
          </a:xfrm>
          <a:prstGeom prst="rect">
            <a:avLst/>
          </a:prstGeom>
        </p:spPr>
        <p:txBody>
          <a:bodyPr>
            <a:spAutoFit/>
          </a:bodyPr>
          <a:lstStyle/>
          <a:p>
            <a:pPr fontAlgn="base"/>
            <a:r>
              <a:rPr lang="en-US" i="1" u="sng" dirty="0" smtClean="0">
                <a:solidFill>
                  <a:srgbClr val="273239"/>
                </a:solidFill>
                <a:latin typeface="Nunito"/>
              </a:rPr>
              <a:t>Data types:</a:t>
            </a:r>
          </a:p>
          <a:p>
            <a:pPr marL="285750" indent="-285750" fontAlgn="base">
              <a:buFont typeface="Arial" panose="020B0604020202020204" pitchFamily="34" charset="0"/>
              <a:buChar char="•"/>
            </a:pPr>
            <a:r>
              <a:rPr lang="en-US" i="1" dirty="0" smtClean="0">
                <a:solidFill>
                  <a:srgbClr val="002060"/>
                </a:solidFill>
                <a:latin typeface="Nunito"/>
              </a:rPr>
              <a:t>nominal</a:t>
            </a:r>
            <a:r>
              <a:rPr lang="en-US" i="1" dirty="0" smtClean="0">
                <a:solidFill>
                  <a:srgbClr val="273239"/>
                </a:solidFill>
                <a:latin typeface="Nunito"/>
              </a:rPr>
              <a:t>: categorical values - represented </a:t>
            </a:r>
            <a:r>
              <a:rPr lang="en-US" i="1" dirty="0">
                <a:solidFill>
                  <a:srgbClr val="273239"/>
                </a:solidFill>
                <a:latin typeface="Nunito"/>
              </a:rPr>
              <a:t>inside curly </a:t>
            </a:r>
            <a:r>
              <a:rPr lang="en-US" i="1" dirty="0" smtClean="0">
                <a:solidFill>
                  <a:srgbClr val="273239"/>
                </a:solidFill>
                <a:latin typeface="Nunito"/>
              </a:rPr>
              <a:t>brackets.</a:t>
            </a:r>
            <a:endParaRPr lang="en-US" i="1" dirty="0">
              <a:solidFill>
                <a:srgbClr val="273239"/>
              </a:solidFill>
              <a:latin typeface="Nunito"/>
            </a:endParaRPr>
          </a:p>
          <a:p>
            <a:pPr marL="285750" indent="-285750" fontAlgn="base">
              <a:buFont typeface="Arial" panose="020B0604020202020204" pitchFamily="34" charset="0"/>
              <a:buChar char="•"/>
            </a:pPr>
            <a:r>
              <a:rPr lang="en-US" i="1" dirty="0">
                <a:solidFill>
                  <a:srgbClr val="002060"/>
                </a:solidFill>
                <a:latin typeface="Nunito"/>
              </a:rPr>
              <a:t>string</a:t>
            </a:r>
            <a:r>
              <a:rPr lang="en-US" i="1" dirty="0">
                <a:solidFill>
                  <a:srgbClr val="273239"/>
                </a:solidFill>
                <a:latin typeface="Nunito"/>
              </a:rPr>
              <a:t> : data type which accepts only string value</a:t>
            </a:r>
          </a:p>
          <a:p>
            <a:pPr marL="285750" indent="-285750" fontAlgn="base">
              <a:buFont typeface="Arial" panose="020B0604020202020204" pitchFamily="34" charset="0"/>
              <a:buChar char="•"/>
            </a:pPr>
            <a:r>
              <a:rPr lang="en-US" i="1" dirty="0">
                <a:solidFill>
                  <a:srgbClr val="002060"/>
                </a:solidFill>
                <a:latin typeface="Nunito"/>
              </a:rPr>
              <a:t>numeric</a:t>
            </a:r>
            <a:r>
              <a:rPr lang="en-US" i="1" dirty="0">
                <a:solidFill>
                  <a:srgbClr val="273239"/>
                </a:solidFill>
                <a:latin typeface="Nunito"/>
              </a:rPr>
              <a:t>: used to store numbers</a:t>
            </a:r>
          </a:p>
          <a:p>
            <a:pPr marL="285750" indent="-285750" fontAlgn="base">
              <a:buFont typeface="Arial" panose="020B0604020202020204" pitchFamily="34" charset="0"/>
              <a:buChar char="•"/>
            </a:pPr>
            <a:r>
              <a:rPr lang="en-US" i="1" dirty="0">
                <a:solidFill>
                  <a:srgbClr val="002060"/>
                </a:solidFill>
                <a:latin typeface="Nunito"/>
              </a:rPr>
              <a:t>date</a:t>
            </a:r>
            <a:r>
              <a:rPr lang="en-US" i="1" dirty="0">
                <a:solidFill>
                  <a:srgbClr val="273239"/>
                </a:solidFill>
                <a:latin typeface="Nunito"/>
              </a:rPr>
              <a:t>: used to store date</a:t>
            </a:r>
          </a:p>
        </p:txBody>
      </p:sp>
      <p:sp>
        <p:nvSpPr>
          <p:cNvPr id="15" name="Rectangle 3"/>
          <p:cNvSpPr>
            <a:spLocks noChangeArrowheads="1"/>
          </p:cNvSpPr>
          <p:nvPr/>
        </p:nvSpPr>
        <p:spPr bwMode="auto">
          <a:xfrm>
            <a:off x="190499" y="2098194"/>
            <a:ext cx="4078039" cy="2633398"/>
          </a:xfrm>
          <a:prstGeom prst="rect">
            <a:avLst/>
          </a:prstGeom>
          <a:ln>
            <a:noFill/>
          </a:ln>
        </p:spPr>
        <p:style>
          <a:lnRef idx="1">
            <a:schemeClr val="dk1"/>
          </a:lnRef>
          <a:fillRef idx="2">
            <a:schemeClr val="dk1"/>
          </a:fillRef>
          <a:effectRef idx="1">
            <a:schemeClr val="dk1"/>
          </a:effectRef>
          <a:fontRef idx="minor">
            <a:schemeClr val="dk1"/>
          </a:fontRef>
        </p:style>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@relation "employee"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solidFill>
                <a:srgbClr val="273239"/>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id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name string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contact_num</a:t>
            </a:r>
            <a:r>
              <a:rPr kumimoji="0" lang="en-US" sz="1200" b="0" i="0" strike="noStrike" cap="none" normalizeH="0" baseline="0" dirty="0" smtClean="0">
                <a:ln>
                  <a:noFill/>
                </a:ln>
                <a:solidFill>
                  <a:srgbClr val="273239"/>
                </a:solidFill>
                <a:effectLst/>
                <a:latin typeface="Consolas" panose="020B0609020204030204" pitchFamily="49" charset="0"/>
              </a:rPr>
              <a:t> numeric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a:t>
            </a:r>
            <a:r>
              <a:rPr kumimoji="0" lang="en-US" sz="1200" b="0" i="0" strike="noStrike" cap="none" normalizeH="0" baseline="0" dirty="0" err="1" smtClean="0">
                <a:ln>
                  <a:noFill/>
                </a:ln>
                <a:solidFill>
                  <a:srgbClr val="273239"/>
                </a:solidFill>
                <a:effectLst/>
                <a:latin typeface="Consolas" panose="020B0609020204030204" pitchFamily="49" charset="0"/>
              </a:rPr>
              <a:t>dept</a:t>
            </a:r>
            <a:r>
              <a:rPr kumimoji="0" lang="en-US" sz="1200" b="0" i="0" strike="noStrike" cap="none" normalizeH="0" baseline="0" dirty="0" smtClean="0">
                <a:ln>
                  <a:noFill/>
                </a:ln>
                <a:solidFill>
                  <a:srgbClr val="273239"/>
                </a:solidFill>
                <a:effectLst/>
                <a:latin typeface="Consolas" panose="020B0609020204030204" pitchFamily="49" charset="0"/>
              </a:rPr>
              <a:t> {HR,IT,MANAGEMENT,MAINTAINANCE}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DOB date </a:t>
            </a:r>
            <a:r>
              <a:rPr kumimoji="0" lang="en-US" sz="1200" b="0" i="0" strike="noStrike" cap="none" normalizeH="0" baseline="0" dirty="0" err="1" smtClean="0">
                <a:ln>
                  <a:noFill/>
                </a:ln>
                <a:solidFill>
                  <a:srgbClr val="273239"/>
                </a:solidFill>
                <a:effectLst/>
                <a:latin typeface="Consolas" panose="020B0609020204030204" pitchFamily="49" charset="0"/>
              </a:rPr>
              <a:t>dd</a:t>
            </a:r>
            <a:r>
              <a:rPr kumimoji="0" lang="en-US" sz="1200" b="0" i="0" strike="noStrike" cap="none" normalizeH="0" baseline="0" dirty="0" smtClean="0">
                <a:ln>
                  <a:noFill/>
                </a:ln>
                <a:solidFill>
                  <a:srgbClr val="273239"/>
                </a:solidFill>
                <a:effectLst/>
                <a:latin typeface="Consolas" panose="020B0609020204030204" pitchFamily="49" charset="0"/>
              </a:rPr>
              <a:t>-mm-</a:t>
            </a:r>
            <a:r>
              <a:rPr kumimoji="0" lang="en-US" sz="1200" b="0" i="0" strike="noStrike" cap="none" normalizeH="0" baseline="0" dirty="0" err="1" smtClean="0">
                <a:ln>
                  <a:noFill/>
                </a:ln>
                <a:solidFill>
                  <a:srgbClr val="273239"/>
                </a:solidFill>
                <a:effectLst/>
                <a:latin typeface="Consolas" panose="020B0609020204030204" pitchFamily="49" charset="0"/>
              </a:rPr>
              <a:t>yyyy</a:t>
            </a:r>
            <a:r>
              <a:rPr kumimoji="0" lang="en-US" sz="1200" b="0" i="0" strike="noStrike" cap="none" normalizeH="0" baseline="0" dirty="0" smtClean="0">
                <a:ln>
                  <a:noFill/>
                </a:ln>
                <a:solidFill>
                  <a:srgbClr val="27323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@attribute city string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dirty="0">
              <a:solidFill>
                <a:srgbClr val="273239"/>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1,naman,1234556678,IT,02-08-2000,rjt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2,yash,1234556679,HR,04-05-2001,amd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3,kishan,1214556678,MANAGEMENT,02-11-2001,pbr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strike="noStrike" cap="none" normalizeH="0" baseline="0" dirty="0" smtClean="0">
                <a:ln>
                  <a:noFill/>
                </a:ln>
                <a:solidFill>
                  <a:srgbClr val="273239"/>
                </a:solidFill>
                <a:effectLst/>
                <a:latin typeface="Consolas" panose="020B0609020204030204" pitchFamily="49" charset="0"/>
              </a:rPr>
              <a:t>4,?,5234556678,IT,03-05-2000,amd</a:t>
            </a:r>
            <a:r>
              <a:rPr kumimoji="0" lang="en-US" sz="600" b="0" i="0" strike="noStrike" cap="none" normalizeH="0" baseline="0" dirty="0" smtClean="0">
                <a:ln>
                  <a:noFill/>
                </a:ln>
                <a:solidFill>
                  <a:schemeClr val="tx1"/>
                </a:solidFill>
                <a:effectLst/>
              </a:rPr>
              <a:t> </a:t>
            </a:r>
            <a:endParaRPr kumimoji="0" lang="en-US" sz="1800" b="0" i="0"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6815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SzPts val="1400"/>
              <a:buChar char="●"/>
            </a:pPr>
            <a:r>
              <a:rPr lang="en">
                <a:solidFill>
                  <a:schemeClr val="hlink"/>
                </a:solidFill>
                <a:uFill>
                  <a:noFill/>
                </a:uFill>
                <a:hlinkClick r:id="rId5"/>
              </a:rPr>
              <a:t>Low angle businessman</a:t>
            </a:r>
            <a:endParaRPr/>
          </a:p>
          <a:p>
            <a:pPr marL="457200" lvl="0" indent="-317500" algn="l" rtl="0">
              <a:spcBef>
                <a:spcPts val="0"/>
              </a:spcBef>
              <a:spcAft>
                <a:spcPts val="0"/>
              </a:spcAft>
              <a:buSzPts val="1400"/>
              <a:buChar char="●"/>
            </a:pPr>
            <a:r>
              <a:rPr lang="en">
                <a:solidFill>
                  <a:schemeClr val="hlink"/>
                </a:solidFill>
                <a:uFill>
                  <a:noFill/>
                </a:uFill>
                <a:hlinkClick r:id="rId6"/>
              </a:rPr>
              <a:t>Women working together on a project</a:t>
            </a:r>
            <a:endParaRPr/>
          </a:p>
          <a:p>
            <a:pPr marL="457200" lvl="0" indent="-317500" algn="l" rtl="0">
              <a:spcBef>
                <a:spcPts val="0"/>
              </a:spcBef>
              <a:spcAft>
                <a:spcPts val="0"/>
              </a:spcAft>
              <a:buSzPts val="1400"/>
              <a:buChar char="●"/>
            </a:pPr>
            <a:r>
              <a:rPr lang="en">
                <a:solidFill>
                  <a:schemeClr val="hlink"/>
                </a:solidFill>
                <a:uFill>
                  <a:noFill/>
                </a:uFill>
                <a:hlinkClick r:id="rId7"/>
              </a:rPr>
              <a:t>Young businesswoman posing with copy</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Brunette businesswoman posing</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Business people working on a new project together</a:t>
            </a:r>
            <a:endParaRPr/>
          </a:p>
          <a:p>
            <a:pPr marL="457200" lvl="0" indent="-317500" algn="l" rtl="0">
              <a:spcBef>
                <a:spcPts val="0"/>
              </a:spcBef>
              <a:spcAft>
                <a:spcPts val="0"/>
              </a:spcAft>
              <a:buSzPts val="1400"/>
              <a:buChar char="●"/>
            </a:pPr>
            <a:r>
              <a:rPr lang="en">
                <a:solidFill>
                  <a:schemeClr val="hlink"/>
                </a:solidFill>
                <a:uFill>
                  <a:noFill/>
                </a:uFill>
                <a:hlinkClick r:id="rId4"/>
              </a:rPr>
              <a:t>Business man and woman working together </a:t>
            </a:r>
            <a:endParaRPr/>
          </a:p>
          <a:p>
            <a:pPr marL="457200" lvl="0" indent="-317500" algn="l" rtl="0">
              <a:spcBef>
                <a:spcPts val="0"/>
              </a:spcBef>
              <a:spcAft>
                <a:spcPts val="0"/>
              </a:spcAft>
              <a:buSzPts val="1400"/>
              <a:buChar char="●"/>
            </a:pPr>
            <a:r>
              <a:rPr lang="en">
                <a:solidFill>
                  <a:schemeClr val="hlink"/>
                </a:solidFill>
                <a:uFill>
                  <a:noFill/>
                </a:uFill>
                <a:hlinkClick r:id="rId5"/>
              </a:rPr>
              <a:t>Business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Front view business woman at office </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lumMod val="75000"/>
                  </a:schemeClr>
                </a:solidFill>
              </a:rPr>
              <a:t>Weka Data Formates . . .</a:t>
            </a:r>
            <a:endParaRPr dirty="0">
              <a:solidFill>
                <a:schemeClr val="bg1">
                  <a:lumMod val="75000"/>
                </a:schemeClr>
              </a:solidFill>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600" dirty="0" smtClean="0">
                <a:solidFill>
                  <a:schemeClr val="bg1">
                    <a:lumMod val="75000"/>
                  </a:schemeClr>
                </a:solidFill>
              </a:rPr>
              <a:t>Loading data from local file system:</a:t>
            </a:r>
          </a:p>
          <a:p>
            <a:pPr marL="742950" lvl="1" indent="-285750">
              <a:buSzPts val="1100"/>
              <a:buFont typeface="Arial" panose="020B0604020202020204" pitchFamily="34" charset="0"/>
              <a:buChar char="•"/>
            </a:pPr>
            <a:r>
              <a:rPr lang="en-US" dirty="0" smtClean="0">
                <a:solidFill>
                  <a:schemeClr val="bg1">
                    <a:lumMod val="75000"/>
                  </a:schemeClr>
                </a:solidFill>
              </a:rPr>
              <a:t>Default file format for </a:t>
            </a:r>
            <a:r>
              <a:rPr lang="en-US" dirty="0" err="1" smtClean="0">
                <a:solidFill>
                  <a:schemeClr val="bg1">
                    <a:lumMod val="75000"/>
                  </a:schemeClr>
                </a:solidFill>
              </a:rPr>
              <a:t>Weka</a:t>
            </a:r>
            <a:r>
              <a:rPr lang="en-US" dirty="0" smtClean="0">
                <a:solidFill>
                  <a:schemeClr val="bg1">
                    <a:lumMod val="75000"/>
                  </a:schemeClr>
                </a:solidFill>
              </a:rPr>
              <a:t> is ARFF (Attribute Relation File Format).</a:t>
            </a:r>
            <a:endParaRPr lang="en-US" dirty="0">
              <a:solidFill>
                <a:schemeClr val="bg1">
                  <a:lumMod val="75000"/>
                </a:schemeClr>
              </a:solidFill>
            </a:endParaRPr>
          </a:p>
          <a:p>
            <a:pPr marL="0" lvl="0" indent="0" algn="l" rtl="0">
              <a:spcBef>
                <a:spcPts val="0"/>
              </a:spcBef>
              <a:spcAft>
                <a:spcPts val="0"/>
              </a:spcAft>
              <a:buClr>
                <a:schemeClr val="dk1"/>
              </a:buClr>
              <a:buSzPts val="1100"/>
              <a:buNone/>
            </a:pPr>
            <a:endParaRPr sz="1600" dirty="0"/>
          </a:p>
        </p:txBody>
      </p:sp>
      <p:sp>
        <p:nvSpPr>
          <p:cNvPr id="2" name="TextBox 1"/>
          <p:cNvSpPr txBox="1"/>
          <p:nvPr/>
        </p:nvSpPr>
        <p:spPr>
          <a:xfrm>
            <a:off x="638489" y="2666359"/>
            <a:ext cx="3251556" cy="830997"/>
          </a:xfrm>
          <a:prstGeom prst="rect">
            <a:avLst/>
          </a:prstGeom>
          <a:noFill/>
        </p:spPr>
        <p:txBody>
          <a:bodyPr wrap="square" rtlCol="0">
            <a:spAutoFit/>
          </a:bodyPr>
          <a:lstStyle/>
          <a:p>
            <a:r>
              <a:rPr lang="en-US" sz="1600" dirty="0" err="1" smtClean="0"/>
              <a:t>Weka</a:t>
            </a:r>
            <a:r>
              <a:rPr lang="en-US" sz="1600" dirty="0" smtClean="0"/>
              <a:t> is preloaded with some sample dataset files in its data folder.</a:t>
            </a:r>
            <a:endParaRPr lang="en-IN" sz="1600" dirty="0"/>
          </a:p>
        </p:txBody>
      </p:sp>
      <p:grpSp>
        <p:nvGrpSpPr>
          <p:cNvPr id="6" name="Group 5"/>
          <p:cNvGrpSpPr/>
          <p:nvPr/>
        </p:nvGrpSpPr>
        <p:grpSpPr>
          <a:xfrm>
            <a:off x="4241188" y="1938082"/>
            <a:ext cx="3724093" cy="2733931"/>
            <a:chOff x="4241188" y="1938082"/>
            <a:chExt cx="3724093" cy="2733931"/>
          </a:xfrm>
        </p:grpSpPr>
        <p:pic>
          <p:nvPicPr>
            <p:cNvPr id="3" name="Picture 2"/>
            <p:cNvPicPr>
              <a:picLocks noChangeAspect="1"/>
            </p:cNvPicPr>
            <p:nvPr/>
          </p:nvPicPr>
          <p:blipFill>
            <a:blip r:embed="rId3"/>
            <a:stretch>
              <a:fillRect/>
            </a:stretch>
          </p:blipFill>
          <p:spPr>
            <a:xfrm>
              <a:off x="4241188" y="1938082"/>
              <a:ext cx="3724093" cy="2733931"/>
            </a:xfrm>
            <a:prstGeom prst="rect">
              <a:avLst/>
            </a:prstGeom>
          </p:spPr>
        </p:pic>
        <p:cxnSp>
          <p:nvCxnSpPr>
            <p:cNvPr id="5" name="Straight Arrow Connector 4"/>
            <p:cNvCxnSpPr/>
            <p:nvPr/>
          </p:nvCxnSpPr>
          <p:spPr>
            <a:xfrm>
              <a:off x="4629150" y="2293144"/>
              <a:ext cx="564356" cy="69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35769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2491300" cy="868600"/>
        </p:xfrm>
        <a:graphic>
          <a:graphicData uri="http://schemas.openxmlformats.org/drawingml/2006/table">
            <a:tbl>
              <a:tblPr>
                <a:noFill/>
                <a:tableStyleId>{E3426B28-8646-44D9-9C52-A988CB586E4B}</a:tableStyleId>
              </a:tblPr>
              <a:tblGrid>
                <a:gridCol w="622825"/>
                <a:gridCol w="622825"/>
                <a:gridCol w="622825"/>
                <a:gridCol w="622825"/>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2491300" cy="976425"/>
        </p:xfrm>
        <a:graphic>
          <a:graphicData uri="http://schemas.openxmlformats.org/drawingml/2006/table">
            <a:tbl>
              <a:tblPr>
                <a:noFill/>
                <a:tableStyleId>{E3426B28-8646-44D9-9C52-A988CB586E4B}</a:tableStyleId>
              </a:tblPr>
              <a:tblGrid>
                <a:gridCol w="622825"/>
                <a:gridCol w="622825"/>
                <a:gridCol w="622825"/>
                <a:gridCol w="622825"/>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r>
            </a:tbl>
          </a:graphicData>
        </a:graphic>
      </p:graphicFrame>
      <p:graphicFrame>
        <p:nvGraphicFramePr>
          <p:cNvPr id="5575" name="Google Shape;5575;p139"/>
          <p:cNvGraphicFramePr/>
          <p:nvPr/>
        </p:nvGraphicFramePr>
        <p:xfrm>
          <a:off x="3356413" y="2323100"/>
          <a:ext cx="2363400" cy="868575"/>
        </p:xfrm>
        <a:graphic>
          <a:graphicData uri="http://schemas.openxmlformats.org/drawingml/2006/table">
            <a:tbl>
              <a:tblPr>
                <a:noFill/>
                <a:tableStyleId>{E3426B28-8646-44D9-9C52-A988CB586E4B}</a:tableStyleId>
              </a:tblPr>
              <a:tblGrid>
                <a:gridCol w="590850"/>
                <a:gridCol w="590850"/>
                <a:gridCol w="590850"/>
                <a:gridCol w="590850"/>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2403600" cy="881400"/>
        </p:xfrm>
        <a:graphic>
          <a:graphicData uri="http://schemas.openxmlformats.org/drawingml/2006/table">
            <a:tbl>
              <a:tblPr>
                <a:noFill/>
                <a:tableStyleId>{E3426B28-8646-44D9-9C52-A988CB586E4B}</a:tableStyleId>
              </a:tblPr>
              <a:tblGrid>
                <a:gridCol w="600900"/>
                <a:gridCol w="600900"/>
                <a:gridCol w="600900"/>
                <a:gridCol w="600900"/>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TotalTime>
  <Words>3477</Words>
  <Application>Microsoft Office PowerPoint</Application>
  <PresentationFormat>On-screen Show (16:9)</PresentationFormat>
  <Paragraphs>772</Paragraphs>
  <Slides>105</Slides>
  <Notes>105</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105</vt:i4>
      </vt:variant>
    </vt:vector>
  </HeadingPairs>
  <TitlesOfParts>
    <vt:vector size="130" baseType="lpstr">
      <vt:lpstr>Open Sans SemiBold</vt:lpstr>
      <vt:lpstr>Russo One</vt:lpstr>
      <vt:lpstr>Josefin Sans</vt:lpstr>
      <vt:lpstr>Proxima Nova Semibold</vt:lpstr>
      <vt:lpstr>Vidaloka</vt:lpstr>
      <vt:lpstr>Amatic SC</vt:lpstr>
      <vt:lpstr>Arial</vt:lpstr>
      <vt:lpstr>Oswald</vt:lpstr>
      <vt:lpstr>Proxima Nova</vt:lpstr>
      <vt:lpstr>Merriweather Light</vt:lpstr>
      <vt:lpstr>Lato</vt:lpstr>
      <vt:lpstr>Nunito</vt:lpstr>
      <vt:lpstr>Crimson Text</vt:lpstr>
      <vt:lpstr>Open Sans</vt:lpstr>
      <vt:lpstr>Merriweather</vt:lpstr>
      <vt:lpstr>Consolas</vt:lpstr>
      <vt:lpstr>Wingdings</vt:lpstr>
      <vt:lpstr>Calibri</vt:lpstr>
      <vt:lpstr>Montserrat</vt:lpstr>
      <vt:lpstr>Mako</vt:lpstr>
      <vt:lpstr>Roboto Medium</vt:lpstr>
      <vt:lpstr>PT Sans</vt:lpstr>
      <vt:lpstr>Minimalist Business Slides XL by Slidesgo</vt:lpstr>
      <vt:lpstr>Slidesgo Final Pages</vt:lpstr>
      <vt:lpstr>Slidesgo Final Pages</vt:lpstr>
      <vt:lpstr>Data Mining Lab</vt:lpstr>
      <vt:lpstr>Couse Outcomes</vt:lpstr>
      <vt:lpstr>Weka Introduction</vt:lpstr>
      <vt:lpstr>PowerPoint Presentation</vt:lpstr>
      <vt:lpstr>PowerPoint Presentation</vt:lpstr>
      <vt:lpstr>PowerPoint Presentation</vt:lpstr>
      <vt:lpstr>Weka Data Formates</vt:lpstr>
      <vt:lpstr>Weka Data Formates . . .</vt:lpstr>
      <vt:lpstr>Weka Data Formates . . .</vt:lpstr>
      <vt:lpstr>Weka Data Formates . . .</vt:lpstr>
      <vt:lpstr>Data Preprocessing </vt:lpstr>
      <vt:lpstr>02</vt:lpstr>
      <vt:lpstr>Task 1.1: Loading labor.arff dataset</vt:lpstr>
      <vt:lpstr>Task 1.2: Handling Missing Values</vt:lpstr>
      <vt:lpstr>Task 1.2: Handling Missing Values</vt:lpstr>
      <vt:lpstr>Task 1.2: Handling Missing Values</vt:lpstr>
      <vt:lpstr>Task 1.2: Handling Missing Values</vt:lpstr>
      <vt:lpstr>Task 1.2: Handling Missing Values</vt:lpstr>
      <vt:lpstr>Task 1.3: Normalization &amp; Stadardization</vt:lpstr>
      <vt:lpstr>Task 1.3: Normalization &amp; Stadardization</vt:lpstr>
      <vt:lpstr>—Someone Famous</vt:lpstr>
      <vt:lpstr>The slide title goes here!</vt:lpstr>
      <vt:lpstr>—Someone Famous</vt:lpstr>
      <vt:lpstr>The slide title goes here!</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with Weka</dc:title>
  <cp:lastModifiedBy>Microsoft account</cp:lastModifiedBy>
  <cp:revision>131</cp:revision>
  <dcterms:modified xsi:type="dcterms:W3CDTF">2023-08-01T04:33:14Z</dcterms:modified>
</cp:coreProperties>
</file>